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embeddedFontLst>
    <p:embeddedFont>
      <p:font typeface="Roboto Slab"/>
      <p:regular r:id="rId20"/>
      <p:bold r:id="rId21"/>
    </p:embeddedFont>
    <p:embeddedFont>
      <p:font typeface="Roboto"/>
      <p:regular r:id="rId22"/>
      <p:bold r:id="rId23"/>
      <p:italic r:id="rId24"/>
      <p:boldItalic r:id="rId25"/>
    </p:embeddedFont>
    <p:embeddedFont>
      <p:font typeface="Open Sans"/>
      <p:regular r:id="rId26"/>
      <p:bold r:id="rId27"/>
      <p:italic r:id="rId28"/>
      <p:boldItalic r:id="rId29"/>
    </p:embeddedFont>
    <p:embeddedFont>
      <p:font typeface="Questrial"/>
      <p:regular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Slab-regular.fntdata"/><Relationship Id="rId22" Type="http://schemas.openxmlformats.org/officeDocument/2006/relationships/font" Target="fonts/Roboto-regular.fntdata"/><Relationship Id="rId21" Type="http://schemas.openxmlformats.org/officeDocument/2006/relationships/font" Target="fonts/RobotoSlab-bold.fntdata"/><Relationship Id="rId24" Type="http://schemas.openxmlformats.org/officeDocument/2006/relationships/font" Target="fonts/Roboto-italic.fntdata"/><Relationship Id="rId23" Type="http://schemas.openxmlformats.org/officeDocument/2006/relationships/font" Target="fonts/Roboto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OpenSans-regular.fntdata"/><Relationship Id="rId25" Type="http://schemas.openxmlformats.org/officeDocument/2006/relationships/font" Target="fonts/Roboto-boldItalic.fntdata"/><Relationship Id="rId28" Type="http://schemas.openxmlformats.org/officeDocument/2006/relationships/font" Target="fonts/OpenSans-italic.fntdata"/><Relationship Id="rId27" Type="http://schemas.openxmlformats.org/officeDocument/2006/relationships/font" Target="fonts/OpenSans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OpenSans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0" Type="http://schemas.openxmlformats.org/officeDocument/2006/relationships/font" Target="fonts/Questrial-regular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1336d777fd9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No work permit without first qualifying for some kind of visa! WHAT IS UNDERLYING STATUS/VISA?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Ability to change status between various forms of nonimmigrant visas as well. Student 🡪 TPS 🡪 U visa 🡪 (don’t assume that someone with status doesn’t need immigration help).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Ability of gov’t to UNDO status (removal, rescission, revoking ctzp)</a:t>
            </a:r>
            <a:endParaRPr/>
          </a:p>
        </p:txBody>
      </p:sp>
      <p:sp>
        <p:nvSpPr>
          <p:cNvPr id="134" name="Google Shape;134;g1336d777fd9_0_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1336d777fd9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1336d777fd9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1336d777fd9_0_1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1336d777fd9_0_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1336d777fd9_0_1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1336d777fd9_0_1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1336d777fd9_0_1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1336d777fd9_0_1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cce796a3e2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cce796a3e2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cce796a3e2_0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cce796a3e2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MUST BE INCLUDED: Include personal story here--what do you do to advance our mission. 400,000 in our 140 year history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cce796a3e2_0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cce796a3e2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HIGHLY ENCOURAGED TO INCLUDE.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Possible words to include: As noted above, HIAS Pennsylvania provides a broad array of services to the most vulnerable in our community, from immigrant youth to those in deportation proceedings.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cce796a6ed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cce796a6ed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1336d777fd9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1336d777fd9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1336d777fd9_0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1336d777fd9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1336d777fd9_0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1336d777fd9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1336d777fd9_0_1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1336d777fd9_0_1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IAS Pennsylvania" type="title">
  <p:cSld name="TITLE">
    <p:bg>
      <p:bgPr>
        <a:solidFill>
          <a:srgbClr val="184474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524800" y="672606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rgbClr val="C9A354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1" name="Google Shape;11;p2"/>
          <p:cNvSpPr/>
          <p:nvPr/>
        </p:nvSpPr>
        <p:spPr>
          <a:xfrm rot="10800000">
            <a:off x="6537563" y="33429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rgbClr val="C9A354"/>
            </a:solidFill>
            <a:prstDash val="solid"/>
            <a:miter lim="8000"/>
            <a:headEnd len="sm" w="sm" type="none"/>
            <a:tailEnd len="sm" w="sm" type="none"/>
          </a:ln>
        </p:spPr>
      </p:sp>
      <p:cxnSp>
        <p:nvCxnSpPr>
          <p:cNvPr id="12" name="Google Shape;12;p2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rgbClr val="4EA8B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9A354"/>
              </a:buClr>
              <a:buSzPts val="2400"/>
              <a:buNone/>
              <a:defRPr sz="2400">
                <a:solidFill>
                  <a:srgbClr val="C9A354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6061291" y="4663225"/>
            <a:ext cx="29598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1"/>
          <p:cNvSpPr/>
          <p:nvPr/>
        </p:nvSpPr>
        <p:spPr>
          <a:xfrm>
            <a:off x="150" y="5076825"/>
            <a:ext cx="9143700" cy="66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11"/>
          <p:cNvSpPr txBox="1"/>
          <p:nvPr>
            <p:ph hasCustomPrompt="1" type="title"/>
          </p:nvPr>
        </p:nvSpPr>
        <p:spPr>
          <a:xfrm>
            <a:off x="387900" y="1152450"/>
            <a:ext cx="83682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/>
          <p:nvPr>
            <p:ph idx="1" type="body"/>
          </p:nvPr>
        </p:nvSpPr>
        <p:spPr>
          <a:xfrm>
            <a:off x="387900" y="2919450"/>
            <a:ext cx="83682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87350" lvl="0" marL="457200" algn="ctr">
              <a:spcBef>
                <a:spcPts val="0"/>
              </a:spcBef>
              <a:spcAft>
                <a:spcPts val="0"/>
              </a:spcAft>
              <a:buSzPts val="2500"/>
              <a:buChar char="●"/>
              <a:defRPr/>
            </a:lvl1pPr>
            <a:lvl2pPr indent="-361950" lvl="1" marL="914400" algn="ctr">
              <a:spcBef>
                <a:spcPts val="0"/>
              </a:spcBef>
              <a:spcAft>
                <a:spcPts val="0"/>
              </a:spcAft>
              <a:buSzPts val="2100"/>
              <a:buChar char="○"/>
              <a:defRPr/>
            </a:lvl2pPr>
            <a:lvl3pPr indent="-361950" lvl="2" marL="1371600" algn="ctr">
              <a:spcBef>
                <a:spcPts val="0"/>
              </a:spcBef>
              <a:spcAft>
                <a:spcPts val="0"/>
              </a:spcAft>
              <a:buSzPts val="2100"/>
              <a:buChar char="■"/>
              <a:defRPr/>
            </a:lvl3pPr>
            <a:lvl4pPr indent="-361950" lvl="3" marL="1828800" algn="ctr">
              <a:spcBef>
                <a:spcPts val="0"/>
              </a:spcBef>
              <a:spcAft>
                <a:spcPts val="0"/>
              </a:spcAft>
              <a:buSzPts val="2100"/>
              <a:buChar char="●"/>
              <a:defRPr/>
            </a:lvl4pPr>
            <a:lvl5pPr indent="-361950" lvl="4" marL="2286000" algn="ctr">
              <a:spcBef>
                <a:spcPts val="0"/>
              </a:spcBef>
              <a:spcAft>
                <a:spcPts val="0"/>
              </a:spcAft>
              <a:buSzPts val="2100"/>
              <a:buChar char="○"/>
              <a:defRPr/>
            </a:lvl5pPr>
            <a:lvl6pPr indent="-361950" lvl="5" marL="2743200" algn="ctr">
              <a:spcBef>
                <a:spcPts val="0"/>
              </a:spcBef>
              <a:spcAft>
                <a:spcPts val="0"/>
              </a:spcAft>
              <a:buSzPts val="2100"/>
              <a:buChar char="■"/>
              <a:defRPr/>
            </a:lvl6pPr>
            <a:lvl7pPr indent="-361950" lvl="6" marL="3200400" algn="ctr">
              <a:spcBef>
                <a:spcPts val="0"/>
              </a:spcBef>
              <a:spcAft>
                <a:spcPts val="0"/>
              </a:spcAft>
              <a:buSzPts val="2100"/>
              <a:buChar char="●"/>
              <a:defRPr/>
            </a:lvl7pPr>
            <a:lvl8pPr indent="-361950" lvl="7" marL="3657600" algn="ctr">
              <a:spcBef>
                <a:spcPts val="0"/>
              </a:spcBef>
              <a:spcAft>
                <a:spcPts val="0"/>
              </a:spcAft>
              <a:buSzPts val="2100"/>
              <a:buChar char="○"/>
              <a:defRPr/>
            </a:lvl8pPr>
            <a:lvl9pPr indent="-361950" lvl="8" marL="4114800" algn="ctr">
              <a:spcBef>
                <a:spcPts val="0"/>
              </a:spcBef>
              <a:spcAft>
                <a:spcPts val="0"/>
              </a:spcAft>
              <a:buSzPts val="2100"/>
              <a:buChar char="■"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2" type="sldNum"/>
          </p:nvPr>
        </p:nvSpPr>
        <p:spPr>
          <a:xfrm>
            <a:off x="6061291" y="4663225"/>
            <a:ext cx="29598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1" name="Google Shape;61;p11"/>
          <p:cNvSpPr txBox="1"/>
          <p:nvPr>
            <p:ph idx="2" type="sldNum"/>
          </p:nvPr>
        </p:nvSpPr>
        <p:spPr>
          <a:xfrm>
            <a:off x="6061291" y="4663225"/>
            <a:ext cx="29598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85000"/>
          </a:bodyPr>
          <a:lstStyle>
            <a:lvl1pPr lvl="0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HIAS Pennsylvania facebook.com/hiaspennsylvania </a:t>
            </a: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2"/>
          <p:cNvSpPr txBox="1"/>
          <p:nvPr>
            <p:ph idx="12" type="sldNum"/>
          </p:nvPr>
        </p:nvSpPr>
        <p:spPr>
          <a:xfrm>
            <a:off x="6061291" y="4663225"/>
            <a:ext cx="29598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85000"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HIAS Pennsylvania facebook.com/hiaspennsylvania </a:t>
            </a: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3"/>
          <p:cNvSpPr txBox="1"/>
          <p:nvPr>
            <p:ph type="title"/>
          </p:nvPr>
        </p:nvSpPr>
        <p:spPr>
          <a:xfrm>
            <a:off x="612648" y="171450"/>
            <a:ext cx="8153400" cy="7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Questrial"/>
              <a:buNone/>
              <a:defRPr b="0" i="0" sz="44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6" name="Google Shape;66;p13"/>
          <p:cNvSpPr txBox="1"/>
          <p:nvPr>
            <p:ph idx="10" type="dt"/>
          </p:nvPr>
        </p:nvSpPr>
        <p:spPr>
          <a:xfrm>
            <a:off x="6096000" y="4686300"/>
            <a:ext cx="2667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67" name="Google Shape;67;p13"/>
          <p:cNvSpPr txBox="1"/>
          <p:nvPr>
            <p:ph idx="11" type="ftr"/>
          </p:nvPr>
        </p:nvSpPr>
        <p:spPr>
          <a:xfrm>
            <a:off x="609600" y="4686154"/>
            <a:ext cx="5421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68" name="Google Shape;68;p13"/>
          <p:cNvSpPr txBox="1"/>
          <p:nvPr>
            <p:ph idx="12" type="sldNum"/>
          </p:nvPr>
        </p:nvSpPr>
        <p:spPr>
          <a:xfrm>
            <a:off x="0" y="954166"/>
            <a:ext cx="533400" cy="18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1400" u="none" cap="none" strike="noStrik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1400" u="none" cap="none" strike="noStrik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1400" u="none" cap="none" strike="noStrik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1400" u="none" cap="none" strike="noStrik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1400" u="none" cap="none" strike="noStrik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1400" u="none" cap="none" strike="noStrik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1400" u="none" cap="none" strike="noStrik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1400" u="none" cap="none" strike="noStrik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1400" u="none" cap="none" strike="noStrik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9" name="Google Shape;69;p13"/>
          <p:cNvSpPr txBox="1"/>
          <p:nvPr>
            <p:ph idx="1" type="body"/>
          </p:nvPr>
        </p:nvSpPr>
        <p:spPr>
          <a:xfrm>
            <a:off x="612648" y="1200150"/>
            <a:ext cx="8153400" cy="33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909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740"/>
              <a:buFont typeface="Noto Sans Symbols"/>
              <a:buChar char="◻"/>
              <a:defRPr b="0" i="0" sz="29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344169" lvl="1" marL="914400" marR="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1820"/>
              <a:buFont typeface="Noto Sans Symbols"/>
              <a:buChar char="⬜"/>
              <a:defRPr b="0" i="0" sz="26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338137" lvl="2" marL="1371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725"/>
              <a:buFont typeface="Noto Sans Symbols"/>
              <a:buChar char="■"/>
              <a:defRPr b="0" i="0" sz="23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32385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Noto Sans Symbols"/>
              <a:buChar char="■"/>
              <a:defRPr b="0" i="0" sz="20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31115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300"/>
              <a:buFont typeface="Noto Sans Symbols"/>
              <a:buChar char="■"/>
              <a:defRPr b="0" i="0" sz="20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342900" lvl="5" marL="2743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342900" lvl="6" marL="3200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342900" lvl="7" marL="3657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342900" lvl="8" marL="4114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" name="Google Shape;18;p3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6061291" y="4663225"/>
            <a:ext cx="29598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Google Shape;21;p4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" name="Google Shape;22;p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87350" lvl="0" marL="457200">
              <a:spcBef>
                <a:spcPts val="0"/>
              </a:spcBef>
              <a:spcAft>
                <a:spcPts val="0"/>
              </a:spcAft>
              <a:buSzPts val="2500"/>
              <a:buChar char="●"/>
              <a:defRPr/>
            </a:lvl1pPr>
            <a:lvl2pPr indent="-361950" lvl="1" marL="914400">
              <a:spcBef>
                <a:spcPts val="0"/>
              </a:spcBef>
              <a:spcAft>
                <a:spcPts val="0"/>
              </a:spcAft>
              <a:buSzPts val="2100"/>
              <a:buChar char="○"/>
              <a:defRPr/>
            </a:lvl2pPr>
            <a:lvl3pPr indent="-361950" lvl="2" marL="1371600">
              <a:spcBef>
                <a:spcPts val="0"/>
              </a:spcBef>
              <a:spcAft>
                <a:spcPts val="0"/>
              </a:spcAft>
              <a:buSzPts val="2100"/>
              <a:buChar char="■"/>
              <a:defRPr/>
            </a:lvl3pPr>
            <a:lvl4pPr indent="-361950" lvl="3" marL="1828800">
              <a:spcBef>
                <a:spcPts val="0"/>
              </a:spcBef>
              <a:spcAft>
                <a:spcPts val="0"/>
              </a:spcAft>
              <a:buSzPts val="2100"/>
              <a:buChar char="●"/>
              <a:defRPr/>
            </a:lvl4pPr>
            <a:lvl5pPr indent="-361950" lvl="4" marL="2286000">
              <a:spcBef>
                <a:spcPts val="0"/>
              </a:spcBef>
              <a:spcAft>
                <a:spcPts val="0"/>
              </a:spcAft>
              <a:buSzPts val="2100"/>
              <a:buChar char="○"/>
              <a:defRPr/>
            </a:lvl5pPr>
            <a:lvl6pPr indent="-361950" lvl="5" marL="2743200">
              <a:spcBef>
                <a:spcPts val="0"/>
              </a:spcBef>
              <a:spcAft>
                <a:spcPts val="0"/>
              </a:spcAft>
              <a:buSzPts val="2100"/>
              <a:buChar char="■"/>
              <a:defRPr/>
            </a:lvl6pPr>
            <a:lvl7pPr indent="-361950" lvl="6" marL="3200400">
              <a:spcBef>
                <a:spcPts val="0"/>
              </a:spcBef>
              <a:spcAft>
                <a:spcPts val="0"/>
              </a:spcAft>
              <a:buSzPts val="2100"/>
              <a:buChar char="●"/>
              <a:defRPr/>
            </a:lvl7pPr>
            <a:lvl8pPr indent="-361950" lvl="7" marL="3657600">
              <a:spcBef>
                <a:spcPts val="0"/>
              </a:spcBef>
              <a:spcAft>
                <a:spcPts val="0"/>
              </a:spcAft>
              <a:buSzPts val="2100"/>
              <a:buChar char="○"/>
              <a:defRPr/>
            </a:lvl8pPr>
            <a:lvl9pPr indent="-361950" lvl="8" marL="4114800">
              <a:spcBef>
                <a:spcPts val="0"/>
              </a:spcBef>
              <a:spcAft>
                <a:spcPts val="0"/>
              </a:spcAft>
              <a:buSzPts val="2100"/>
              <a:buChar char="■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6061291" y="4663225"/>
            <a:ext cx="29598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5" name="Google Shape;25;p4"/>
          <p:cNvSpPr txBox="1"/>
          <p:nvPr>
            <p:ph idx="2" type="sldNum"/>
          </p:nvPr>
        </p:nvSpPr>
        <p:spPr>
          <a:xfrm>
            <a:off x="6061291" y="4663225"/>
            <a:ext cx="29598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85000"/>
          </a:bodyPr>
          <a:lstStyle>
            <a:lvl1pPr lvl="0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HIAS Pennsylvania facebook.com/hiaspennsylvania </a:t>
            </a: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Google Shape;27;p5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8" name="Google Shape;28;p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2" type="body"/>
          </p:nvPr>
        </p:nvSpPr>
        <p:spPr>
          <a:xfrm>
            <a:off x="47562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5"/>
          <p:cNvSpPr txBox="1"/>
          <p:nvPr>
            <p:ph idx="12" type="sldNum"/>
          </p:nvPr>
        </p:nvSpPr>
        <p:spPr>
          <a:xfrm>
            <a:off x="6061291" y="4663225"/>
            <a:ext cx="29598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2" name="Google Shape;32;p5"/>
          <p:cNvSpPr txBox="1"/>
          <p:nvPr>
            <p:ph idx="3" type="sldNum"/>
          </p:nvPr>
        </p:nvSpPr>
        <p:spPr>
          <a:xfrm>
            <a:off x="6061291" y="4663225"/>
            <a:ext cx="29598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85000"/>
          </a:bodyPr>
          <a:lstStyle>
            <a:lvl1pPr lvl="0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HIAS Pennsylvania facebook.com/hiaspennsylvania </a:t>
            </a: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6061291" y="4663225"/>
            <a:ext cx="29598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6" name="Google Shape;36;p6"/>
          <p:cNvSpPr txBox="1"/>
          <p:nvPr>
            <p:ph idx="2" type="sldNum"/>
          </p:nvPr>
        </p:nvSpPr>
        <p:spPr>
          <a:xfrm>
            <a:off x="6061291" y="4663225"/>
            <a:ext cx="29598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85000"/>
          </a:bodyPr>
          <a:lstStyle>
            <a:lvl1pPr lvl="0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HIAS Pennsylvania facebook.com/hiaspennsylvania </a:t>
            </a: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Google Shape;38;p7"/>
          <p:cNvCxnSpPr/>
          <p:nvPr/>
        </p:nvCxnSpPr>
        <p:spPr>
          <a:xfrm>
            <a:off x="489218" y="1412277"/>
            <a:ext cx="3315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" name="Google Shape;39;p7"/>
          <p:cNvSpPr txBox="1"/>
          <p:nvPr>
            <p:ph type="title"/>
          </p:nvPr>
        </p:nvSpPr>
        <p:spPr>
          <a:xfrm>
            <a:off x="3879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387900" y="1594025"/>
            <a:ext cx="2808000" cy="268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41" name="Google Shape;41;p7"/>
          <p:cNvSpPr txBox="1"/>
          <p:nvPr>
            <p:ph idx="12" type="sldNum"/>
          </p:nvPr>
        </p:nvSpPr>
        <p:spPr>
          <a:xfrm>
            <a:off x="6061291" y="4663225"/>
            <a:ext cx="29598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2" name="Google Shape;42;p7"/>
          <p:cNvSpPr txBox="1"/>
          <p:nvPr>
            <p:ph idx="2" type="sldNum"/>
          </p:nvPr>
        </p:nvSpPr>
        <p:spPr>
          <a:xfrm>
            <a:off x="6061291" y="4663225"/>
            <a:ext cx="29598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85000"/>
          </a:bodyPr>
          <a:lstStyle>
            <a:lvl1pPr lvl="0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HIAS Pennsylvania facebook.com/hiaspennsylvania </a:t>
            </a: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5" name="Google Shape;45;p8"/>
          <p:cNvSpPr txBox="1"/>
          <p:nvPr>
            <p:ph idx="12" type="sldNum"/>
          </p:nvPr>
        </p:nvSpPr>
        <p:spPr>
          <a:xfrm>
            <a:off x="6061291" y="4663225"/>
            <a:ext cx="29598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85000"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HIAS Pennsylvania facebook.com/hiaspennsylvania </a:t>
            </a: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8" name="Google Shape;48;p9"/>
          <p:cNvCxnSpPr/>
          <p:nvPr/>
        </p:nvCxnSpPr>
        <p:spPr>
          <a:xfrm>
            <a:off x="5029675" y="4495503"/>
            <a:ext cx="540900" cy="0"/>
          </a:xfrm>
          <a:prstGeom prst="straightConnector1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9" name="Google Shape;49;p9"/>
          <p:cNvSpPr txBox="1"/>
          <p:nvPr>
            <p:ph type="title"/>
          </p:nvPr>
        </p:nvSpPr>
        <p:spPr>
          <a:xfrm>
            <a:off x="265500" y="1209075"/>
            <a:ext cx="4045200" cy="150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50" name="Google Shape;50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9pPr>
          </a:lstStyle>
          <a:p/>
        </p:txBody>
      </p:sp>
      <p:sp>
        <p:nvSpPr>
          <p:cNvPr id="51" name="Google Shape;51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87350" lvl="0" marL="457200">
              <a:spcBef>
                <a:spcPts val="0"/>
              </a:spcBef>
              <a:spcAft>
                <a:spcPts val="0"/>
              </a:spcAft>
              <a:buSzPts val="2500"/>
              <a:buChar char="●"/>
              <a:defRPr/>
            </a:lvl1pPr>
            <a:lvl2pPr indent="-361950" lvl="1" marL="914400">
              <a:spcBef>
                <a:spcPts val="0"/>
              </a:spcBef>
              <a:spcAft>
                <a:spcPts val="0"/>
              </a:spcAft>
              <a:buSzPts val="2100"/>
              <a:buChar char="○"/>
              <a:defRPr/>
            </a:lvl2pPr>
            <a:lvl3pPr indent="-361950" lvl="2" marL="1371600">
              <a:spcBef>
                <a:spcPts val="0"/>
              </a:spcBef>
              <a:spcAft>
                <a:spcPts val="0"/>
              </a:spcAft>
              <a:buSzPts val="2100"/>
              <a:buChar char="■"/>
              <a:defRPr/>
            </a:lvl3pPr>
            <a:lvl4pPr indent="-361950" lvl="3" marL="1828800">
              <a:spcBef>
                <a:spcPts val="0"/>
              </a:spcBef>
              <a:spcAft>
                <a:spcPts val="0"/>
              </a:spcAft>
              <a:buSzPts val="2100"/>
              <a:buChar char="●"/>
              <a:defRPr/>
            </a:lvl4pPr>
            <a:lvl5pPr indent="-361950" lvl="4" marL="2286000">
              <a:spcBef>
                <a:spcPts val="0"/>
              </a:spcBef>
              <a:spcAft>
                <a:spcPts val="0"/>
              </a:spcAft>
              <a:buSzPts val="2100"/>
              <a:buChar char="○"/>
              <a:defRPr/>
            </a:lvl5pPr>
            <a:lvl6pPr indent="-361950" lvl="5" marL="2743200">
              <a:spcBef>
                <a:spcPts val="0"/>
              </a:spcBef>
              <a:spcAft>
                <a:spcPts val="0"/>
              </a:spcAft>
              <a:buSzPts val="2100"/>
              <a:buChar char="■"/>
              <a:defRPr/>
            </a:lvl6pPr>
            <a:lvl7pPr indent="-361950" lvl="6" marL="3200400">
              <a:spcBef>
                <a:spcPts val="0"/>
              </a:spcBef>
              <a:spcAft>
                <a:spcPts val="0"/>
              </a:spcAft>
              <a:buSzPts val="2100"/>
              <a:buChar char="●"/>
              <a:defRPr/>
            </a:lvl7pPr>
            <a:lvl8pPr indent="-361950" lvl="7" marL="3657600">
              <a:spcBef>
                <a:spcPts val="0"/>
              </a:spcBef>
              <a:spcAft>
                <a:spcPts val="0"/>
              </a:spcAft>
              <a:buSzPts val="2100"/>
              <a:buChar char="○"/>
              <a:defRPr/>
            </a:lvl8pPr>
            <a:lvl9pPr indent="-361950" lvl="8" marL="4114800">
              <a:spcBef>
                <a:spcPts val="0"/>
              </a:spcBef>
              <a:spcAft>
                <a:spcPts val="0"/>
              </a:spcAft>
              <a:buSzPts val="2100"/>
              <a:buChar char="■"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2" type="sldNum"/>
          </p:nvPr>
        </p:nvSpPr>
        <p:spPr>
          <a:xfrm>
            <a:off x="6061291" y="4663225"/>
            <a:ext cx="29598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85000"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HIAS Pennsylvania facebook.com/hiaspennsylvania </a:t>
            </a: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0"/>
          <p:cNvSpPr txBox="1"/>
          <p:nvPr>
            <p:ph idx="1" type="body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/>
        </p:txBody>
      </p:sp>
      <p:sp>
        <p:nvSpPr>
          <p:cNvPr id="55" name="Google Shape;55;p10"/>
          <p:cNvSpPr txBox="1"/>
          <p:nvPr>
            <p:ph idx="12" type="sldNum"/>
          </p:nvPr>
        </p:nvSpPr>
        <p:spPr>
          <a:xfrm>
            <a:off x="6061291" y="4663225"/>
            <a:ext cx="29598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85000"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HIAS Pennsylvania facebook.com/hiaspennsylvania </a:t>
            </a: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rina">
    <p:bg>
      <p:bgPr>
        <a:solidFill>
          <a:srgbClr val="184474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3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873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Open Sans"/>
              <a:buChar char="●"/>
              <a:defRPr sz="2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619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pen Sans"/>
              <a:buChar char="○"/>
              <a:defRPr sz="2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619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pen Sans"/>
              <a:buChar char="■"/>
              <a:defRPr sz="2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619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pen Sans"/>
              <a:buChar char="●"/>
              <a:defRPr sz="2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619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pen Sans"/>
              <a:buChar char="○"/>
              <a:defRPr sz="2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619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pen Sans"/>
              <a:buChar char="■"/>
              <a:defRPr sz="2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619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pen Sans"/>
              <a:buChar char="●"/>
              <a:defRPr sz="2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619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pen Sans"/>
              <a:buChar char="○"/>
              <a:defRPr sz="2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619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pen Sans"/>
              <a:buChar char="■"/>
              <a:defRPr sz="2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6061291" y="4663225"/>
            <a:ext cx="29598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 fontScale="85000"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HIAS Pennsylvania facebook.com/hiaspennsylvania </a:t>
            </a: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www.americanimmigrationcouncil.org/research/immigrants-in-pennsylvania#:~:text=In%202018%2C%20922%2C585%20immigrants%20(foreign,70%2C446%20children%20who%20were%20immigrants.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jpg"/><Relationship Id="rId4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www.uscis.gov/eadautoextend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justice.gov/eoir/file/ProBonoPA/download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4"/>
          <p:cNvSpPr txBox="1"/>
          <p:nvPr>
            <p:ph type="ctrTitle"/>
          </p:nvPr>
        </p:nvSpPr>
        <p:spPr>
          <a:xfrm>
            <a:off x="1787150" y="2135850"/>
            <a:ext cx="5676600" cy="661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22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222"/>
              <a:t>Immigration Status and Employment</a:t>
            </a:r>
            <a:endParaRPr sz="3222"/>
          </a:p>
        </p:txBody>
      </p:sp>
      <p:sp>
        <p:nvSpPr>
          <p:cNvPr id="75" name="Google Shape;75;p14"/>
          <p:cNvSpPr txBox="1"/>
          <p:nvPr>
            <p:ph idx="1" type="subTitle"/>
          </p:nvPr>
        </p:nvSpPr>
        <p:spPr>
          <a:xfrm>
            <a:off x="1680300" y="3432625"/>
            <a:ext cx="5783400" cy="9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lang="en" sz="1870"/>
              <a:t>Philippe Weisz</a:t>
            </a:r>
            <a:endParaRPr sz="1870"/>
          </a:p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lang="en" sz="1870"/>
              <a:t>Director of Legal Services</a:t>
            </a:r>
            <a:endParaRPr sz="1870"/>
          </a:p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lang="en" sz="1870"/>
              <a:t>215-832-0904/pweisz@hiaspa.org</a:t>
            </a:r>
            <a:endParaRPr sz="1870"/>
          </a:p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t/>
            </a:r>
            <a:endParaRPr sz="1870"/>
          </a:p>
        </p:txBody>
      </p:sp>
      <p:pic>
        <p:nvPicPr>
          <p:cNvPr id="76" name="Google Shape;7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20650" y="221525"/>
            <a:ext cx="1702701" cy="1702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3"/>
          <p:cNvSpPr txBox="1"/>
          <p:nvPr>
            <p:ph type="title"/>
          </p:nvPr>
        </p:nvSpPr>
        <p:spPr>
          <a:xfrm>
            <a:off x="612648" y="171450"/>
            <a:ext cx="8153400" cy="7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Questrial"/>
              <a:buNone/>
            </a:pPr>
            <a:r>
              <a:rPr i="0" lang="en" sz="4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Immigration Categories</a:t>
            </a:r>
            <a:endParaRPr i="0" sz="4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23"/>
          <p:cNvSpPr txBox="1"/>
          <p:nvPr>
            <p:ph idx="12" type="sldNum"/>
          </p:nvPr>
        </p:nvSpPr>
        <p:spPr>
          <a:xfrm>
            <a:off x="0" y="954166"/>
            <a:ext cx="533400" cy="18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190"/>
              <a:buNone/>
            </a:pPr>
            <a:fld id="{00000000-1234-1234-1234-123412341234}" type="slidenum">
              <a:rPr b="1" i="0" lang="en" sz="1190" u="none" cap="none" strike="noStrik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  <a:endParaRPr b="1" i="0" sz="1190" u="none" cap="none" strike="noStrike">
              <a:solidFill>
                <a:srgbClr val="FFFFF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138" name="Google Shape;138;p2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1600200"/>
            <a:ext cx="2188800" cy="51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39567" y="1749337"/>
            <a:ext cx="183356" cy="191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19800" y="1544719"/>
            <a:ext cx="1828799" cy="5786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0" y="1522438"/>
            <a:ext cx="1657351" cy="524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43885" y="1729766"/>
            <a:ext cx="183356" cy="19169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3"/>
          <p:cNvSpPr txBox="1"/>
          <p:nvPr/>
        </p:nvSpPr>
        <p:spPr>
          <a:xfrm>
            <a:off x="527956" y="1729766"/>
            <a:ext cx="1609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8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Nonmmigrant</a:t>
            </a:r>
            <a:endParaRPr b="1" i="0" sz="1800" u="none" cap="none" strike="noStrike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23"/>
          <p:cNvSpPr txBox="1"/>
          <p:nvPr/>
        </p:nvSpPr>
        <p:spPr>
          <a:xfrm>
            <a:off x="3528175" y="1518176"/>
            <a:ext cx="1371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9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Immigrant</a:t>
            </a:r>
            <a:endParaRPr b="1" i="0" sz="1900" u="none" cap="none" strike="noStrike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23"/>
          <p:cNvSpPr txBox="1"/>
          <p:nvPr/>
        </p:nvSpPr>
        <p:spPr>
          <a:xfrm>
            <a:off x="6432448" y="1707019"/>
            <a:ext cx="16092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9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Citizen (USC)</a:t>
            </a:r>
            <a:endParaRPr b="1" i="0" sz="1900" u="none" cap="none" strike="noStrike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23"/>
          <p:cNvSpPr txBox="1"/>
          <p:nvPr/>
        </p:nvSpPr>
        <p:spPr>
          <a:xfrm>
            <a:off x="304800" y="2286000"/>
            <a:ext cx="8153400" cy="17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· </a:t>
            </a:r>
            <a:r>
              <a:rPr i="0" lang="en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Student					</a:t>
            </a:r>
            <a:r>
              <a:rPr b="1" i="0" lang="en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·</a:t>
            </a:r>
            <a:r>
              <a:rPr i="0" lang="en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Lawful Permanent Resident (LPR)	</a:t>
            </a:r>
            <a:r>
              <a:rPr b="1" i="0" lang="en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·</a:t>
            </a:r>
            <a:r>
              <a:rPr i="0" lang="en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Birthright</a:t>
            </a:r>
            <a:endParaRPr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i="1" lang="en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	     			AKA “green card”</a:t>
            </a:r>
            <a:r>
              <a:rPr i="0" lang="en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 b="1"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·</a:t>
            </a:r>
            <a:r>
              <a:rPr i="0" lang="en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Tourists			</a:t>
            </a:r>
            <a:r>
              <a:rPr i="1" lang="en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i="0" lang="en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						</a:t>
            </a:r>
            <a:r>
              <a:rPr lang="en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Naturalization</a:t>
            </a:r>
            <a:endParaRPr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·</a:t>
            </a:r>
            <a:r>
              <a:rPr i="0" lang="en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Temporary Workers						</a:t>
            </a:r>
            <a:r>
              <a:rPr b="1" i="0" lang="en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				</a:t>
            </a:r>
            <a:r>
              <a:rPr i="0" lang="en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Acquisition</a:t>
            </a:r>
            <a:endParaRPr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·</a:t>
            </a:r>
            <a:r>
              <a:rPr i="0" lang="en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Others with limited stays 					 			Derivation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of </a:t>
            </a:r>
            <a:r>
              <a:rPr i="0" lang="en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authorization</a:t>
            </a:r>
            <a:endParaRPr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23"/>
          <p:cNvSpPr/>
          <p:nvPr/>
        </p:nvSpPr>
        <p:spPr>
          <a:xfrm>
            <a:off x="3569167" y="3740246"/>
            <a:ext cx="2552700" cy="1200300"/>
          </a:xfrm>
          <a:prstGeom prst="ellipse">
            <a:avLst/>
          </a:prstGeom>
          <a:solidFill>
            <a:srgbClr val="164575"/>
          </a:solidFill>
          <a:ln cap="flat" cmpd="sng" w="19050">
            <a:solidFill>
              <a:srgbClr val="53765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8" name="Google Shape;148;p23"/>
          <p:cNvSpPr txBox="1"/>
          <p:nvPr/>
        </p:nvSpPr>
        <p:spPr>
          <a:xfrm>
            <a:off x="3702514" y="4256426"/>
            <a:ext cx="22860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" sz="1800" u="none" cap="none" strike="noStrik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UNDOCUMENTED</a:t>
            </a:r>
            <a:endParaRPr b="1" i="0" sz="1800" u="none" cap="none" strike="noStrike">
              <a:solidFill>
                <a:srgbClr val="FFFFF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9" name="Google Shape;149;p23"/>
          <p:cNvSpPr/>
          <p:nvPr/>
        </p:nvSpPr>
        <p:spPr>
          <a:xfrm>
            <a:off x="2493581" y="1232377"/>
            <a:ext cx="390600" cy="290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34530" y="40714"/>
                </a:moveTo>
                <a:cubicBezTo>
                  <a:pt x="34530" y="26513"/>
                  <a:pt x="45933" y="15000"/>
                  <a:pt x="60000" y="15000"/>
                </a:cubicBezTo>
                <a:cubicBezTo>
                  <a:pt x="74067" y="15000"/>
                  <a:pt x="85470" y="26513"/>
                  <a:pt x="85470" y="40714"/>
                </a:cubicBezTo>
                <a:cubicBezTo>
                  <a:pt x="85470" y="51365"/>
                  <a:pt x="79768" y="60000"/>
                  <a:pt x="72735" y="60000"/>
                </a:cubicBezTo>
                <a:lnTo>
                  <a:pt x="72735" y="60000"/>
                </a:lnTo>
                <a:cubicBezTo>
                  <a:pt x="69218" y="60000"/>
                  <a:pt x="66367" y="64317"/>
                  <a:pt x="66367" y="69643"/>
                </a:cubicBezTo>
                <a:lnTo>
                  <a:pt x="66367" y="82500"/>
                </a:lnTo>
                <a:lnTo>
                  <a:pt x="53633" y="82500"/>
                </a:lnTo>
                <a:lnTo>
                  <a:pt x="53633" y="69643"/>
                </a:lnTo>
                <a:cubicBezTo>
                  <a:pt x="53633" y="58992"/>
                  <a:pt x="59334" y="50357"/>
                  <a:pt x="66367" y="50357"/>
                </a:cubicBezTo>
                <a:lnTo>
                  <a:pt x="66367" y="50357"/>
                </a:lnTo>
                <a:cubicBezTo>
                  <a:pt x="69884" y="50357"/>
                  <a:pt x="72735" y="46040"/>
                  <a:pt x="72735" y="40714"/>
                </a:cubicBezTo>
                <a:cubicBezTo>
                  <a:pt x="72735" y="33613"/>
                  <a:pt x="67033" y="27857"/>
                  <a:pt x="60000" y="27857"/>
                </a:cubicBezTo>
                <a:cubicBezTo>
                  <a:pt x="52967" y="27857"/>
                  <a:pt x="47265" y="33613"/>
                  <a:pt x="47265" y="40714"/>
                </a:cubicBezTo>
                <a:close/>
                <a:moveTo>
                  <a:pt x="60000" y="85714"/>
                </a:moveTo>
                <a:lnTo>
                  <a:pt x="60000" y="85714"/>
                </a:lnTo>
                <a:cubicBezTo>
                  <a:pt x="65275" y="85714"/>
                  <a:pt x="69551" y="90032"/>
                  <a:pt x="69551" y="95357"/>
                </a:cubicBezTo>
                <a:cubicBezTo>
                  <a:pt x="69551" y="100683"/>
                  <a:pt x="65275" y="105000"/>
                  <a:pt x="60000" y="105000"/>
                </a:cubicBezTo>
                <a:cubicBezTo>
                  <a:pt x="54725" y="105000"/>
                  <a:pt x="50449" y="100683"/>
                  <a:pt x="50449" y="95357"/>
                </a:cubicBezTo>
                <a:cubicBezTo>
                  <a:pt x="50449" y="90032"/>
                  <a:pt x="54725" y="85714"/>
                  <a:pt x="60000" y="85714"/>
                </a:cubicBezTo>
                <a:close/>
              </a:path>
              <a:path extrusionOk="0" fill="darken" h="120000" w="120000">
                <a:moveTo>
                  <a:pt x="34530" y="40714"/>
                </a:moveTo>
                <a:cubicBezTo>
                  <a:pt x="34530" y="26513"/>
                  <a:pt x="45933" y="15000"/>
                  <a:pt x="60000" y="15000"/>
                </a:cubicBezTo>
                <a:cubicBezTo>
                  <a:pt x="74067" y="15000"/>
                  <a:pt x="85470" y="26513"/>
                  <a:pt x="85470" y="40714"/>
                </a:cubicBezTo>
                <a:cubicBezTo>
                  <a:pt x="85470" y="51365"/>
                  <a:pt x="79768" y="60000"/>
                  <a:pt x="72735" y="60000"/>
                </a:cubicBezTo>
                <a:lnTo>
                  <a:pt x="72735" y="60000"/>
                </a:lnTo>
                <a:cubicBezTo>
                  <a:pt x="69218" y="60000"/>
                  <a:pt x="66367" y="64317"/>
                  <a:pt x="66367" y="69643"/>
                </a:cubicBezTo>
                <a:lnTo>
                  <a:pt x="66367" y="82500"/>
                </a:lnTo>
                <a:lnTo>
                  <a:pt x="53633" y="82500"/>
                </a:lnTo>
                <a:lnTo>
                  <a:pt x="53633" y="69643"/>
                </a:lnTo>
                <a:cubicBezTo>
                  <a:pt x="53633" y="58992"/>
                  <a:pt x="59334" y="50357"/>
                  <a:pt x="66367" y="50357"/>
                </a:cubicBezTo>
                <a:lnTo>
                  <a:pt x="66367" y="50357"/>
                </a:lnTo>
                <a:cubicBezTo>
                  <a:pt x="69884" y="50357"/>
                  <a:pt x="72735" y="46040"/>
                  <a:pt x="72735" y="40714"/>
                </a:cubicBezTo>
                <a:cubicBezTo>
                  <a:pt x="72735" y="33613"/>
                  <a:pt x="67033" y="27857"/>
                  <a:pt x="60000" y="27857"/>
                </a:cubicBezTo>
                <a:cubicBezTo>
                  <a:pt x="52967" y="27857"/>
                  <a:pt x="47265" y="33613"/>
                  <a:pt x="47265" y="40714"/>
                </a:cubicBezTo>
                <a:close/>
                <a:moveTo>
                  <a:pt x="60000" y="85714"/>
                </a:moveTo>
                <a:lnTo>
                  <a:pt x="60000" y="85714"/>
                </a:lnTo>
                <a:cubicBezTo>
                  <a:pt x="65275" y="85714"/>
                  <a:pt x="69551" y="90032"/>
                  <a:pt x="69551" y="95357"/>
                </a:cubicBezTo>
                <a:cubicBezTo>
                  <a:pt x="69551" y="100683"/>
                  <a:pt x="65275" y="105000"/>
                  <a:pt x="60000" y="105000"/>
                </a:cubicBezTo>
                <a:cubicBezTo>
                  <a:pt x="54725" y="105000"/>
                  <a:pt x="50449" y="100683"/>
                  <a:pt x="50449" y="95357"/>
                </a:cubicBezTo>
                <a:cubicBezTo>
                  <a:pt x="50449" y="90032"/>
                  <a:pt x="54725" y="85714"/>
                  <a:pt x="60000" y="85714"/>
                </a:cubicBezTo>
                <a:close/>
              </a:path>
              <a:path extrusionOk="0" fill="none" h="120000" w="120000">
                <a:moveTo>
                  <a:pt x="34530" y="40714"/>
                </a:moveTo>
                <a:cubicBezTo>
                  <a:pt x="34530" y="26513"/>
                  <a:pt x="45933" y="15000"/>
                  <a:pt x="60000" y="15000"/>
                </a:cubicBezTo>
                <a:cubicBezTo>
                  <a:pt x="74067" y="15000"/>
                  <a:pt x="85470" y="26513"/>
                  <a:pt x="85470" y="40714"/>
                </a:cubicBezTo>
                <a:cubicBezTo>
                  <a:pt x="85470" y="51365"/>
                  <a:pt x="79768" y="60000"/>
                  <a:pt x="72735" y="60000"/>
                </a:cubicBezTo>
                <a:lnTo>
                  <a:pt x="72735" y="60000"/>
                </a:lnTo>
                <a:cubicBezTo>
                  <a:pt x="69218" y="60000"/>
                  <a:pt x="66367" y="64317"/>
                  <a:pt x="66367" y="69643"/>
                </a:cubicBezTo>
                <a:lnTo>
                  <a:pt x="66367" y="82500"/>
                </a:lnTo>
                <a:lnTo>
                  <a:pt x="53633" y="82500"/>
                </a:lnTo>
                <a:lnTo>
                  <a:pt x="53633" y="69643"/>
                </a:lnTo>
                <a:cubicBezTo>
                  <a:pt x="53633" y="58992"/>
                  <a:pt x="59334" y="50357"/>
                  <a:pt x="66367" y="50357"/>
                </a:cubicBezTo>
                <a:lnTo>
                  <a:pt x="66367" y="50357"/>
                </a:lnTo>
                <a:cubicBezTo>
                  <a:pt x="69884" y="50357"/>
                  <a:pt x="72735" y="46040"/>
                  <a:pt x="72735" y="40714"/>
                </a:cubicBezTo>
                <a:cubicBezTo>
                  <a:pt x="72735" y="33613"/>
                  <a:pt x="67033" y="27857"/>
                  <a:pt x="60000" y="27857"/>
                </a:cubicBezTo>
                <a:cubicBezTo>
                  <a:pt x="52967" y="27857"/>
                  <a:pt x="47265" y="33613"/>
                  <a:pt x="47265" y="40714"/>
                </a:cubicBezTo>
                <a:close/>
                <a:moveTo>
                  <a:pt x="60000" y="85714"/>
                </a:moveTo>
                <a:lnTo>
                  <a:pt x="60000" y="85714"/>
                </a:lnTo>
                <a:cubicBezTo>
                  <a:pt x="65275" y="85714"/>
                  <a:pt x="69551" y="90032"/>
                  <a:pt x="69551" y="95357"/>
                </a:cubicBezTo>
                <a:cubicBezTo>
                  <a:pt x="69551" y="100683"/>
                  <a:pt x="65275" y="105000"/>
                  <a:pt x="60000" y="105000"/>
                </a:cubicBezTo>
                <a:cubicBezTo>
                  <a:pt x="54725" y="105000"/>
                  <a:pt x="50449" y="100683"/>
                  <a:pt x="50449" y="95357"/>
                </a:cubicBezTo>
                <a:cubicBezTo>
                  <a:pt x="50449" y="90032"/>
                  <a:pt x="54725" y="85714"/>
                  <a:pt x="60000" y="85714"/>
                </a:cubicBez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164575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0" name="Google Shape;150;p23"/>
          <p:cNvSpPr txBox="1"/>
          <p:nvPr/>
        </p:nvSpPr>
        <p:spPr>
          <a:xfrm>
            <a:off x="612650" y="914400"/>
            <a:ext cx="8531700" cy="217200"/>
          </a:xfrm>
          <a:prstGeom prst="rect">
            <a:avLst/>
          </a:prstGeom>
          <a:solidFill>
            <a:srgbClr val="D4A44C"/>
          </a:solidFill>
          <a:ln>
            <a:noFill/>
          </a:ln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1" name="Google Shape;151;p23"/>
          <p:cNvSpPr txBox="1"/>
          <p:nvPr/>
        </p:nvSpPr>
        <p:spPr>
          <a:xfrm>
            <a:off x="0" y="914400"/>
            <a:ext cx="609600" cy="217200"/>
          </a:xfrm>
          <a:prstGeom prst="rect">
            <a:avLst/>
          </a:prstGeom>
          <a:solidFill>
            <a:srgbClr val="164575"/>
          </a:solidFill>
          <a:ln>
            <a:noFill/>
          </a:ln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5"/>
                </a:solidFill>
              </a:rPr>
              <a:t>Immigrants in Pennsylvania: The Numbers</a:t>
            </a:r>
            <a:endParaRPr>
              <a:solidFill>
                <a:schemeClr val="accent5"/>
              </a:solidFill>
            </a:endParaRPr>
          </a:p>
        </p:txBody>
      </p:sp>
      <p:sp>
        <p:nvSpPr>
          <p:cNvPr id="157" name="Google Shape;157;p24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"/>
              <a:t>1 in 14 residents in Pennsylvania are immigrants</a:t>
            </a:r>
            <a:endParaRPr/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"/>
              <a:t>In 2018</a:t>
            </a:r>
            <a:endParaRPr/>
          </a:p>
          <a:p>
            <a:pPr indent="-361950" lvl="1" marL="914400" rtl="0" algn="l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"/>
              <a:t>7% of the population were immigrants</a:t>
            </a:r>
            <a:endParaRPr/>
          </a:p>
          <a:p>
            <a:pPr indent="-361950" lvl="2" marL="1371600" rtl="0" algn="l">
              <a:spcBef>
                <a:spcPts val="0"/>
              </a:spcBef>
              <a:spcAft>
                <a:spcPts val="0"/>
              </a:spcAft>
              <a:buSzPts val="2100"/>
              <a:buChar char="■"/>
            </a:pPr>
            <a:r>
              <a:rPr lang="en"/>
              <a:t>19% of the immigrant population was undocumented</a:t>
            </a:r>
            <a:endParaRPr/>
          </a:p>
          <a:p>
            <a:pPr indent="-361950" lvl="1" marL="914400" rtl="0" algn="l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"/>
              <a:t>9% of the the state’s native born population was living with at least 1 immigrant family member (mixed-status families)</a:t>
            </a:r>
            <a:endParaRPr/>
          </a:p>
          <a:p>
            <a:pPr indent="-361950" lvl="2" marL="1371600" rtl="0" algn="l">
              <a:spcBef>
                <a:spcPts val="0"/>
              </a:spcBef>
              <a:spcAft>
                <a:spcPts val="0"/>
              </a:spcAft>
              <a:buSzPts val="2100"/>
              <a:buChar char="■"/>
            </a:pPr>
            <a:r>
              <a:rPr lang="en"/>
              <a:t>See </a:t>
            </a:r>
            <a:r>
              <a:rPr lang="en" u="sng">
                <a:solidFill>
                  <a:schemeClr val="hlink"/>
                </a:solidFill>
                <a:hlinkClick r:id="rId3"/>
              </a:rPr>
              <a:t>American Immigration Council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5"/>
                </a:solidFill>
              </a:rPr>
              <a:t>Examples of Documentation</a:t>
            </a:r>
            <a:endParaRPr>
              <a:solidFill>
                <a:schemeClr val="accent5"/>
              </a:solidFill>
            </a:endParaRPr>
          </a:p>
        </p:txBody>
      </p:sp>
      <p:sp>
        <p:nvSpPr>
          <p:cNvPr id="163" name="Google Shape;163;p25"/>
          <p:cNvSpPr txBox="1"/>
          <p:nvPr>
            <p:ph idx="1" type="body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LPR - Green Card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25"/>
          <p:cNvSpPr txBox="1"/>
          <p:nvPr>
            <p:ph idx="2" type="body"/>
          </p:nvPr>
        </p:nvSpPr>
        <p:spPr>
          <a:xfrm>
            <a:off x="47562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Work Permit - Employment Authorization</a:t>
            </a:r>
            <a:endParaRPr/>
          </a:p>
        </p:txBody>
      </p:sp>
      <p:pic>
        <p:nvPicPr>
          <p:cNvPr descr="http://support.citizenpath.com/hc/en-us/article_attachments/200442699/green-card_frontonly.jpg" id="165" name="Google Shape;165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7900" y="2031275"/>
            <a:ext cx="3491525" cy="220340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5"/>
          <p:cNvSpPr txBox="1"/>
          <p:nvPr/>
        </p:nvSpPr>
        <p:spPr>
          <a:xfrm>
            <a:off x="370500" y="4622600"/>
            <a:ext cx="8576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USCIS Employment Authorization Card EAD Category Codes - USA" id="167" name="Google Shape;167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52625" y="1972250"/>
            <a:ext cx="3207050" cy="2321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Complications and Challenges</a:t>
            </a:r>
            <a:endParaRPr/>
          </a:p>
        </p:txBody>
      </p:sp>
      <p:sp>
        <p:nvSpPr>
          <p:cNvPr id="173" name="Google Shape;173;p26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431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</a:pPr>
            <a:r>
              <a:rPr lang="en"/>
              <a:t>Processing delays and </a:t>
            </a:r>
            <a:r>
              <a:rPr lang="en" sz="2100" u="sng">
                <a:solidFill>
                  <a:schemeClr val="hlink"/>
                </a:solidFill>
                <a:hlinkClick r:id="rId3"/>
              </a:rPr>
              <a:t>Auto Extensions </a:t>
            </a:r>
            <a:r>
              <a:rPr lang="en" sz="2100"/>
              <a:t>of EADs</a:t>
            </a:r>
            <a:endParaRPr sz="2100"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"/>
              <a:t>Fear of authorities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7"/>
          <p:cNvSpPr txBox="1"/>
          <p:nvPr>
            <p:ph type="title"/>
          </p:nvPr>
        </p:nvSpPr>
        <p:spPr>
          <a:xfrm>
            <a:off x="265500" y="1209075"/>
            <a:ext cx="4045200" cy="150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620"/>
              <a:t>Questions and where to refer individuals with immigration questions</a:t>
            </a:r>
            <a:endParaRPr sz="2620"/>
          </a:p>
        </p:txBody>
      </p:sp>
      <p:sp>
        <p:nvSpPr>
          <p:cNvPr id="179" name="Google Shape;179;p27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27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200"/>
              <a:t>Immigration </a:t>
            </a:r>
            <a:r>
              <a:rPr lang="en" sz="2200" u="sng">
                <a:solidFill>
                  <a:schemeClr val="hlink"/>
                </a:solidFill>
                <a:hlinkClick r:id="rId3"/>
              </a:rPr>
              <a:t>legal resources</a:t>
            </a:r>
            <a:r>
              <a:rPr lang="en" sz="2200"/>
              <a:t> in Pennsylvania</a:t>
            </a:r>
            <a:endParaRPr sz="22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Agenda</a:t>
            </a:r>
            <a:endParaRPr/>
          </a:p>
        </p:txBody>
      </p:sp>
      <p:sp>
        <p:nvSpPr>
          <p:cNvPr id="82" name="Google Shape;82;p15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"/>
              <a:t>Introduction to who we are</a:t>
            </a:r>
            <a:endParaRPr/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i="1" lang="en"/>
              <a:t>Why are we talking about employment authorization</a:t>
            </a:r>
            <a:endParaRPr i="1"/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i="1" lang="en"/>
              <a:t>Who does this affect</a:t>
            </a:r>
            <a:endParaRPr i="1"/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i="1" lang="en"/>
              <a:t>Examples and particular challenges</a:t>
            </a:r>
            <a:endParaRPr i="1"/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i="1" lang="en"/>
              <a:t>Q&amp;A</a:t>
            </a:r>
            <a:endParaRPr i="1"/>
          </a:p>
        </p:txBody>
      </p:sp>
      <p:pic>
        <p:nvPicPr>
          <p:cNvPr id="83" name="Google Shape;8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68400" y="302125"/>
            <a:ext cx="1187699" cy="1187699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5"/>
          <p:cNvSpPr txBox="1"/>
          <p:nvPr>
            <p:ph idx="12" type="sldNum"/>
          </p:nvPr>
        </p:nvSpPr>
        <p:spPr>
          <a:xfrm>
            <a:off x="6061291" y="4663225"/>
            <a:ext cx="29598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85000"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HIAS Pennsylvania facebook.com/hiaspennsylvania </a:t>
            </a:r>
            <a:fld id="{00000000-1234-1234-1234-123412341234}" type="slidenum"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 txBox="1"/>
          <p:nvPr>
            <p:ph idx="4294967295" type="title"/>
          </p:nvPr>
        </p:nvSpPr>
        <p:spPr>
          <a:xfrm>
            <a:off x="81125" y="2174675"/>
            <a:ext cx="5281500" cy="150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200">
                <a:solidFill>
                  <a:schemeClr val="accent2"/>
                </a:solidFill>
              </a:rPr>
              <a:t>HIAS Pennsylvania supports low-income immigrants of all backgrounds as they build new lives in our Greater Philadelphia community. </a:t>
            </a:r>
            <a:endParaRPr sz="2920"/>
          </a:p>
        </p:txBody>
      </p:sp>
      <p:pic>
        <p:nvPicPr>
          <p:cNvPr id="90" name="Google Shape;9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43025" y="467625"/>
            <a:ext cx="1357677" cy="1357677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15025" y="-1"/>
            <a:ext cx="3428976" cy="51434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7"/>
          <p:cNvSpPr txBox="1"/>
          <p:nvPr>
            <p:ph type="title"/>
          </p:nvPr>
        </p:nvSpPr>
        <p:spPr>
          <a:xfrm>
            <a:off x="387900" y="555600"/>
            <a:ext cx="49122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600">
                <a:solidFill>
                  <a:srgbClr val="C9A354"/>
                </a:solidFill>
              </a:rPr>
              <a:t>Immigration Legal Services</a:t>
            </a:r>
            <a:endParaRPr sz="2600">
              <a:solidFill>
                <a:srgbClr val="C9A354"/>
              </a:solidFill>
            </a:endParaRPr>
          </a:p>
        </p:txBody>
      </p:sp>
      <p:sp>
        <p:nvSpPr>
          <p:cNvPr id="97" name="Google Shape;97;p17"/>
          <p:cNvSpPr txBox="1"/>
          <p:nvPr>
            <p:ph idx="1" type="body"/>
          </p:nvPr>
        </p:nvSpPr>
        <p:spPr>
          <a:xfrm>
            <a:off x="387900" y="1441625"/>
            <a:ext cx="5143800" cy="287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❖"/>
            </a:pPr>
            <a:r>
              <a:rPr lang="en" sz="2100"/>
              <a:t>Asylee outreach 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❖"/>
            </a:pPr>
            <a:r>
              <a:rPr lang="en" sz="2100"/>
              <a:t>Citizenship and family unification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❖"/>
            </a:pPr>
            <a:r>
              <a:rPr lang="en" sz="2100"/>
              <a:t>Children and y</a:t>
            </a:r>
            <a:r>
              <a:rPr lang="en" sz="2100"/>
              <a:t>outh 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❖"/>
            </a:pPr>
            <a:r>
              <a:rPr lang="en" sz="2100"/>
              <a:t>Survivors of crime 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❖"/>
            </a:pPr>
            <a:r>
              <a:rPr lang="en" sz="2100"/>
              <a:t>Survivors of torture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❖"/>
            </a:pPr>
            <a:r>
              <a:rPr lang="en" sz="2100"/>
              <a:t>Survivors of domestic violence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❖"/>
            </a:pPr>
            <a:r>
              <a:rPr lang="en" sz="2100"/>
              <a:t>Deportation defense </a:t>
            </a:r>
            <a:endParaRPr sz="2100"/>
          </a:p>
        </p:txBody>
      </p:sp>
      <p:pic>
        <p:nvPicPr>
          <p:cNvPr id="98" name="Google Shape;98;p17"/>
          <p:cNvPicPr preferRelativeResize="0"/>
          <p:nvPr/>
        </p:nvPicPr>
        <p:blipFill rotWithShape="1">
          <a:blip r:embed="rId3">
            <a:alphaModFix/>
          </a:blip>
          <a:srcRect b="-4657" l="0" r="15718" t="0"/>
          <a:stretch/>
        </p:blipFill>
        <p:spPr>
          <a:xfrm>
            <a:off x="5300100" y="1311290"/>
            <a:ext cx="3636405" cy="3015376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7"/>
          <p:cNvSpPr txBox="1"/>
          <p:nvPr>
            <p:ph idx="12" type="sldNum"/>
          </p:nvPr>
        </p:nvSpPr>
        <p:spPr>
          <a:xfrm>
            <a:off x="6061291" y="4663225"/>
            <a:ext cx="29598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85000"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HIAS Pennsylvania facebook.com/hiaspennsylvania </a:t>
            </a:r>
            <a:fld id="{00000000-1234-1234-1234-123412341234}" type="slidenum"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8"/>
          <p:cNvSpPr txBox="1"/>
          <p:nvPr>
            <p:ph type="title"/>
          </p:nvPr>
        </p:nvSpPr>
        <p:spPr>
          <a:xfrm>
            <a:off x="3879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accent2"/>
                </a:solidFill>
              </a:rPr>
              <a:t>Social Services</a:t>
            </a:r>
            <a:endParaRPr/>
          </a:p>
        </p:txBody>
      </p:sp>
      <p:sp>
        <p:nvSpPr>
          <p:cNvPr id="105" name="Google Shape;105;p18"/>
          <p:cNvSpPr txBox="1"/>
          <p:nvPr>
            <p:ph idx="1" type="body"/>
          </p:nvPr>
        </p:nvSpPr>
        <p:spPr>
          <a:xfrm>
            <a:off x="387900" y="1594025"/>
            <a:ext cx="3420000" cy="268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❖"/>
            </a:pPr>
            <a:r>
              <a:rPr lang="en" sz="2100"/>
              <a:t>Refugee resettlement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❖"/>
            </a:pPr>
            <a:r>
              <a:rPr lang="en" sz="2100"/>
              <a:t>Education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❖"/>
            </a:pPr>
            <a:r>
              <a:rPr lang="en" sz="2100"/>
              <a:t>Immigrant Wellness 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❖"/>
            </a:pPr>
            <a:r>
              <a:rPr lang="en" sz="2100"/>
              <a:t>Employment 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❖"/>
            </a:pPr>
            <a:r>
              <a:rPr lang="en" sz="2100"/>
              <a:t>Health</a:t>
            </a:r>
            <a:endParaRPr/>
          </a:p>
        </p:txBody>
      </p:sp>
      <p:pic>
        <p:nvPicPr>
          <p:cNvPr id="106" name="Google Shape;10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94225" y="905475"/>
            <a:ext cx="5212125" cy="348055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8"/>
          <p:cNvSpPr txBox="1"/>
          <p:nvPr>
            <p:ph idx="12" type="sldNum"/>
          </p:nvPr>
        </p:nvSpPr>
        <p:spPr>
          <a:xfrm>
            <a:off x="6061291" y="4663225"/>
            <a:ext cx="29598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85000"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HIAS Pennsylvania facebook.com/hiaspennsylvania </a:t>
            </a:r>
            <a:fld id="{00000000-1234-1234-1234-123412341234}" type="slidenum"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9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Employment Authorization: What does it mean?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13" name="Google Shape;113;p19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"/>
              <a:t>In 1986, Congress passed the Immigration Reform and Control Act (IRCA). </a:t>
            </a:r>
            <a:endParaRPr/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"/>
              <a:t>IRCA forbids employers from knowingly hiring individuals who do not have work authorization in the United States.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0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5"/>
                </a:solidFill>
              </a:rPr>
              <a:t>Employment Authorization: Who is authorized?</a:t>
            </a:r>
            <a:endParaRPr>
              <a:solidFill>
                <a:schemeClr val="accent5"/>
              </a:solidFill>
            </a:endParaRPr>
          </a:p>
        </p:txBody>
      </p:sp>
      <p:sp>
        <p:nvSpPr>
          <p:cNvPr id="119" name="Google Shape;119;p20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"/>
              <a:t>Individuals who may legally work in the United States are:  </a:t>
            </a:r>
            <a:endParaRPr/>
          </a:p>
          <a:p>
            <a:pPr indent="-361950" lvl="1" marL="1371600" rtl="0" algn="l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"/>
              <a:t>Citizens of the United States  </a:t>
            </a:r>
            <a:endParaRPr/>
          </a:p>
          <a:p>
            <a:pPr indent="-361950" lvl="1" marL="1371600" rtl="0" algn="l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"/>
              <a:t>Lawful Permanent Residents  </a:t>
            </a:r>
            <a:endParaRPr/>
          </a:p>
          <a:p>
            <a:pPr indent="-361950" lvl="1" marL="1371600" rtl="0" algn="l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"/>
              <a:t>“</a:t>
            </a:r>
            <a:r>
              <a:rPr lang="en"/>
              <a:t>Aliens”</a:t>
            </a:r>
            <a:r>
              <a:rPr lang="en"/>
              <a:t> authorized to work 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1"/>
          <p:cNvSpPr txBox="1"/>
          <p:nvPr>
            <p:ph type="title"/>
          </p:nvPr>
        </p:nvSpPr>
        <p:spPr>
          <a:xfrm>
            <a:off x="387900" y="316025"/>
            <a:ext cx="8368200" cy="110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Employment Authorization: What does law require?</a:t>
            </a:r>
            <a:endParaRPr sz="2700"/>
          </a:p>
        </p:txBody>
      </p:sp>
      <p:sp>
        <p:nvSpPr>
          <p:cNvPr id="125" name="Google Shape;125;p21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"/>
              <a:t>To comply with the employment eligibility verification provisions of the INA an employer must:  </a:t>
            </a:r>
            <a:endParaRPr/>
          </a:p>
          <a:p>
            <a:pPr indent="-361950" lvl="1" marL="914400" rtl="0" algn="l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"/>
              <a:t>Verify the </a:t>
            </a:r>
            <a:r>
              <a:rPr lang="en" u="sng"/>
              <a:t>identity </a:t>
            </a:r>
            <a:r>
              <a:rPr lang="en"/>
              <a:t>and </a:t>
            </a:r>
            <a:r>
              <a:rPr lang="en" u="sng"/>
              <a:t>employment authorization</a:t>
            </a:r>
            <a:r>
              <a:rPr lang="en"/>
              <a:t> documents of employees hired after November 6, 1986 </a:t>
            </a:r>
            <a:endParaRPr/>
          </a:p>
          <a:p>
            <a:pPr indent="-361950" lvl="1" marL="914400" rtl="0" algn="l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"/>
              <a:t>Complete and retain a Form I-9 for each employee hired after November 6, 1986  </a:t>
            </a:r>
            <a:endParaRPr/>
          </a:p>
          <a:p>
            <a:pPr indent="-361950" lvl="1" marL="914400" rtl="0" algn="l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"/>
              <a:t>Refrain from discriminating against individuals on the basis of actual or perceived national origin, citizenship or immigration status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2"/>
          <p:cNvSpPr txBox="1"/>
          <p:nvPr>
            <p:ph type="title"/>
          </p:nvPr>
        </p:nvSpPr>
        <p:spPr>
          <a:xfrm>
            <a:off x="387900" y="316025"/>
            <a:ext cx="8368200" cy="110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Employment Authorization: Who is not required to complete I-9?</a:t>
            </a:r>
            <a:endParaRPr sz="2700"/>
          </a:p>
        </p:txBody>
      </p:sp>
      <p:sp>
        <p:nvSpPr>
          <p:cNvPr id="131" name="Google Shape;131;p22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"/>
              <a:t>Employers </a:t>
            </a:r>
            <a:r>
              <a:rPr lang="en"/>
              <a:t>are not required to complete Form I-9 for:  </a:t>
            </a:r>
            <a:endParaRPr/>
          </a:p>
          <a:p>
            <a:pPr indent="-361950" lvl="1" marL="914400" rtl="0" algn="l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"/>
              <a:t>Domestic service employees working in a private household when work is sporadic, irregular or intermittent.  </a:t>
            </a:r>
            <a:endParaRPr/>
          </a:p>
          <a:p>
            <a:pPr indent="-361950" lvl="1" marL="914400" rtl="0" algn="l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"/>
              <a:t>Independent contractors for whom you do not set work hours, or provide tools to do the job. 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HIAS PA">
  <a:themeElements>
    <a:clrScheme name="Marina">
      <a:dk1>
        <a:srgbClr val="FFFFFF"/>
      </a:dk1>
      <a:lt1>
        <a:srgbClr val="184474"/>
      </a:lt1>
      <a:dk2>
        <a:srgbClr val="184474"/>
      </a:dk2>
      <a:lt2>
        <a:srgbClr val="184474"/>
      </a:lt2>
      <a:accent1>
        <a:srgbClr val="E67560"/>
      </a:accent1>
      <a:accent2>
        <a:srgbClr val="C9A354"/>
      </a:accent2>
      <a:accent3>
        <a:srgbClr val="4EA8B4"/>
      </a:accent3>
      <a:accent4>
        <a:srgbClr val="4EA8B4"/>
      </a:accent4>
      <a:accent5>
        <a:srgbClr val="C9A354"/>
      </a:accent5>
      <a:accent6>
        <a:srgbClr val="FFEB38"/>
      </a:accent6>
      <a:hlink>
        <a:srgbClr val="8BC34A"/>
      </a:hlink>
      <a:folHlink>
        <a:srgbClr val="8BC34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