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78" r:id="rId9"/>
    <p:sldId id="263" r:id="rId10"/>
    <p:sldId id="264" r:id="rId11"/>
    <p:sldId id="265" r:id="rId12"/>
    <p:sldId id="267" r:id="rId13"/>
    <p:sldId id="280" r:id="rId14"/>
    <p:sldId id="270" r:id="rId15"/>
    <p:sldId id="272" r:id="rId16"/>
    <p:sldId id="273" r:id="rId17"/>
    <p:sldId id="274" r:id="rId18"/>
    <p:sldId id="275" r:id="rId19"/>
    <p:sldId id="276" r:id="rId20"/>
    <p:sldId id="279" r:id="rId21"/>
    <p:sldId id="2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0DB91AF-3F7D-4701-8E53-064B08E6931E}" type="datetimeFigureOut">
              <a:rPr lang="en-US" smtClean="0"/>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86C012-E930-491A-BE37-98BB0C4F2DCF}" type="slidenum">
              <a:rPr lang="en-US" smtClean="0"/>
              <a:t>‹#›</a:t>
            </a:fld>
            <a:endParaRPr lang="en-US"/>
          </a:p>
        </p:txBody>
      </p:sp>
    </p:spTree>
    <p:extLst>
      <p:ext uri="{BB962C8B-B14F-4D97-AF65-F5344CB8AC3E}">
        <p14:creationId xmlns:p14="http://schemas.microsoft.com/office/powerpoint/2010/main" val="871452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DB91AF-3F7D-4701-8E53-064B08E6931E}" type="datetimeFigureOut">
              <a:rPr lang="en-US" smtClean="0"/>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86C012-E930-491A-BE37-98BB0C4F2DCF}" type="slidenum">
              <a:rPr lang="en-US" smtClean="0"/>
              <a:t>‹#›</a:t>
            </a:fld>
            <a:endParaRPr lang="en-US"/>
          </a:p>
        </p:txBody>
      </p:sp>
    </p:spTree>
    <p:extLst>
      <p:ext uri="{BB962C8B-B14F-4D97-AF65-F5344CB8AC3E}">
        <p14:creationId xmlns:p14="http://schemas.microsoft.com/office/powerpoint/2010/main" val="1851525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DB91AF-3F7D-4701-8E53-064B08E6931E}" type="datetimeFigureOut">
              <a:rPr lang="en-US" smtClean="0"/>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86C012-E930-491A-BE37-98BB0C4F2DCF}" type="slidenum">
              <a:rPr lang="en-US" smtClean="0"/>
              <a:t>‹#›</a:t>
            </a:fld>
            <a:endParaRPr lang="en-US"/>
          </a:p>
        </p:txBody>
      </p:sp>
    </p:spTree>
    <p:extLst>
      <p:ext uri="{BB962C8B-B14F-4D97-AF65-F5344CB8AC3E}">
        <p14:creationId xmlns:p14="http://schemas.microsoft.com/office/powerpoint/2010/main" val="1933756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DB91AF-3F7D-4701-8E53-064B08E6931E}" type="datetimeFigureOut">
              <a:rPr lang="en-US" smtClean="0"/>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86C012-E930-491A-BE37-98BB0C4F2DCF}" type="slidenum">
              <a:rPr lang="en-US" smtClean="0"/>
              <a:t>‹#›</a:t>
            </a:fld>
            <a:endParaRPr lang="en-US"/>
          </a:p>
        </p:txBody>
      </p:sp>
    </p:spTree>
    <p:extLst>
      <p:ext uri="{BB962C8B-B14F-4D97-AF65-F5344CB8AC3E}">
        <p14:creationId xmlns:p14="http://schemas.microsoft.com/office/powerpoint/2010/main" val="3572687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DB91AF-3F7D-4701-8E53-064B08E6931E}" type="datetimeFigureOut">
              <a:rPr lang="en-US" smtClean="0"/>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86C012-E930-491A-BE37-98BB0C4F2DCF}" type="slidenum">
              <a:rPr lang="en-US" smtClean="0"/>
              <a:t>‹#›</a:t>
            </a:fld>
            <a:endParaRPr lang="en-US"/>
          </a:p>
        </p:txBody>
      </p:sp>
    </p:spTree>
    <p:extLst>
      <p:ext uri="{BB962C8B-B14F-4D97-AF65-F5344CB8AC3E}">
        <p14:creationId xmlns:p14="http://schemas.microsoft.com/office/powerpoint/2010/main" val="433077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0DB91AF-3F7D-4701-8E53-064B08E6931E}" type="datetimeFigureOut">
              <a:rPr lang="en-US" smtClean="0"/>
              <a:t>6/10/2022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86C012-E930-491A-BE37-98BB0C4F2DCF}" type="slidenum">
              <a:rPr lang="en-US" smtClean="0"/>
              <a:t>‹#›</a:t>
            </a:fld>
            <a:endParaRPr lang="en-US"/>
          </a:p>
        </p:txBody>
      </p:sp>
    </p:spTree>
    <p:extLst>
      <p:ext uri="{BB962C8B-B14F-4D97-AF65-F5344CB8AC3E}">
        <p14:creationId xmlns:p14="http://schemas.microsoft.com/office/powerpoint/2010/main" val="1728100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0DB91AF-3F7D-4701-8E53-064B08E6931E}" type="datetimeFigureOut">
              <a:rPr lang="en-US" smtClean="0"/>
              <a:t>6/10/2022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86C012-E930-491A-BE37-98BB0C4F2DCF}" type="slidenum">
              <a:rPr lang="en-US" smtClean="0"/>
              <a:t>‹#›</a:t>
            </a:fld>
            <a:endParaRPr lang="en-US"/>
          </a:p>
        </p:txBody>
      </p:sp>
    </p:spTree>
    <p:extLst>
      <p:ext uri="{BB962C8B-B14F-4D97-AF65-F5344CB8AC3E}">
        <p14:creationId xmlns:p14="http://schemas.microsoft.com/office/powerpoint/2010/main" val="576327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0DB91AF-3F7D-4701-8E53-064B08E6931E}" type="datetimeFigureOut">
              <a:rPr lang="en-US" smtClean="0"/>
              <a:t>6/10/2022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86C012-E930-491A-BE37-98BB0C4F2DCF}" type="slidenum">
              <a:rPr lang="en-US" smtClean="0"/>
              <a:t>‹#›</a:t>
            </a:fld>
            <a:endParaRPr lang="en-US"/>
          </a:p>
        </p:txBody>
      </p:sp>
    </p:spTree>
    <p:extLst>
      <p:ext uri="{BB962C8B-B14F-4D97-AF65-F5344CB8AC3E}">
        <p14:creationId xmlns:p14="http://schemas.microsoft.com/office/powerpoint/2010/main" val="2606917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DB91AF-3F7D-4701-8E53-064B08E6931E}" type="datetimeFigureOut">
              <a:rPr lang="en-US" smtClean="0"/>
              <a:t>6/10/2022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86C012-E930-491A-BE37-98BB0C4F2DCF}" type="slidenum">
              <a:rPr lang="en-US" smtClean="0"/>
              <a:t>‹#›</a:t>
            </a:fld>
            <a:endParaRPr lang="en-US"/>
          </a:p>
        </p:txBody>
      </p:sp>
    </p:spTree>
    <p:extLst>
      <p:ext uri="{BB962C8B-B14F-4D97-AF65-F5344CB8AC3E}">
        <p14:creationId xmlns:p14="http://schemas.microsoft.com/office/powerpoint/2010/main" val="2118640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DB91AF-3F7D-4701-8E53-064B08E6931E}" type="datetimeFigureOut">
              <a:rPr lang="en-US" smtClean="0"/>
              <a:t>6/10/2022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86C012-E930-491A-BE37-98BB0C4F2DCF}" type="slidenum">
              <a:rPr lang="en-US" smtClean="0"/>
              <a:t>‹#›</a:t>
            </a:fld>
            <a:endParaRPr lang="en-US"/>
          </a:p>
        </p:txBody>
      </p:sp>
    </p:spTree>
    <p:extLst>
      <p:ext uri="{BB962C8B-B14F-4D97-AF65-F5344CB8AC3E}">
        <p14:creationId xmlns:p14="http://schemas.microsoft.com/office/powerpoint/2010/main" val="1233964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DB91AF-3F7D-4701-8E53-064B08E6931E}" type="datetimeFigureOut">
              <a:rPr lang="en-US" smtClean="0"/>
              <a:t>6/10/2022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86C012-E930-491A-BE37-98BB0C4F2DCF}" type="slidenum">
              <a:rPr lang="en-US" smtClean="0"/>
              <a:t>‹#›</a:t>
            </a:fld>
            <a:endParaRPr lang="en-US"/>
          </a:p>
        </p:txBody>
      </p:sp>
    </p:spTree>
    <p:extLst>
      <p:ext uri="{BB962C8B-B14F-4D97-AF65-F5344CB8AC3E}">
        <p14:creationId xmlns:p14="http://schemas.microsoft.com/office/powerpoint/2010/main" val="2116823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DB91AF-3F7D-4701-8E53-064B08E6931E}" type="datetimeFigureOut">
              <a:rPr lang="en-US" smtClean="0"/>
              <a:t>6/10/2022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86C012-E930-491A-BE37-98BB0C4F2DCF}" type="slidenum">
              <a:rPr lang="en-US" smtClean="0"/>
              <a:t>‹#›</a:t>
            </a:fld>
            <a:endParaRPr lang="en-US"/>
          </a:p>
        </p:txBody>
      </p:sp>
    </p:spTree>
    <p:extLst>
      <p:ext uri="{BB962C8B-B14F-4D97-AF65-F5344CB8AC3E}">
        <p14:creationId xmlns:p14="http://schemas.microsoft.com/office/powerpoint/2010/main" val="4080426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Times New Roman" panose="02020603050405020304" pitchFamily="18" charset="0"/>
                <a:cs typeface="Times New Roman" panose="02020603050405020304" pitchFamily="18" charset="0"/>
              </a:rPr>
              <a:t>INTERPERSONAL COMMUNICATION SKILLS</a:t>
            </a:r>
            <a:endParaRPr lang="en-US"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r>
              <a:rPr lang="en-US" dirty="0" smtClean="0">
                <a:latin typeface="Times New Roman" panose="02020603050405020304" pitchFamily="18" charset="0"/>
                <a:cs typeface="Times New Roman" panose="02020603050405020304" pitchFamily="18" charset="0"/>
              </a:rPr>
              <a:t>GUEST SPEAKER</a:t>
            </a:r>
          </a:p>
          <a:p>
            <a:r>
              <a:rPr lang="en-US" dirty="0" smtClean="0">
                <a:latin typeface="Times New Roman" panose="02020603050405020304" pitchFamily="18" charset="0"/>
                <a:cs typeface="Times New Roman" panose="02020603050405020304" pitchFamily="18" charset="0"/>
              </a:rPr>
              <a:t> Scott Mognet</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72251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OODA Loop</a:t>
            </a:r>
            <a:endParaRPr lang="en-US" dirty="0">
              <a:latin typeface="Times New Roman" panose="02020603050405020304" pitchFamily="18" charset="0"/>
              <a:cs typeface="Times New Roman" panose="02020603050405020304" pitchFamily="18" charset="0"/>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67000" y="2139156"/>
            <a:ext cx="3810000" cy="344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90290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Origin of the OODA Loop</a:t>
            </a:r>
            <a:endParaRPr lang="en-US" dirty="0"/>
          </a:p>
        </p:txBody>
      </p:sp>
      <p:sp>
        <p:nvSpPr>
          <p:cNvPr id="3" name="Content Placeholder 2"/>
          <p:cNvSpPr>
            <a:spLocks noGrp="1"/>
          </p:cNvSpPr>
          <p:nvPr>
            <p:ph idx="1"/>
          </p:nvPr>
        </p:nvSpPr>
        <p:spPr/>
        <p:txBody>
          <a:bodyPr/>
          <a:lstStyle/>
          <a:p>
            <a:r>
              <a:rPr lang="en-US" dirty="0"/>
              <a:t>T</a:t>
            </a:r>
            <a:r>
              <a:rPr lang="en-US" dirty="0" smtClean="0"/>
              <a:t>he OODA loop was first developed by Air Force fighter pilot and military strategist John Boyd. Boyd was best known for implementing the loop himself when engaged in combat, and later explained the process of the loop as a way of approaching any decision that needs to be made. The loop is so called the OODA loop, as an acronym representing the four stages of how we respond to stimuli.</a:t>
            </a:r>
            <a:endParaRPr lang="en-US" dirty="0"/>
          </a:p>
        </p:txBody>
      </p:sp>
    </p:spTree>
    <p:extLst>
      <p:ext uri="{BB962C8B-B14F-4D97-AF65-F5344CB8AC3E}">
        <p14:creationId xmlns:p14="http://schemas.microsoft.com/office/powerpoint/2010/main" val="27115484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Using the Loop</a:t>
            </a:r>
            <a:endParaRPr lang="en-US" dirty="0">
              <a:latin typeface="Times New Roman" panose="02020603050405020304" pitchFamily="18" charset="0"/>
              <a:cs typeface="Times New Roman" panose="02020603050405020304" pitchFamily="18" charset="0"/>
            </a:endParaRP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6325" y="2415381"/>
            <a:ext cx="6991350"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08678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Definitions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10000"/>
          </a:bodyPr>
          <a:lstStyle/>
          <a:p>
            <a:r>
              <a:rPr lang="en-US" b="1" dirty="0">
                <a:latin typeface="Times New Roman" panose="02020603050405020304" pitchFamily="18" charset="0"/>
                <a:cs typeface="Times New Roman" panose="02020603050405020304" pitchFamily="18" charset="0"/>
              </a:rPr>
              <a:t>A </a:t>
            </a:r>
            <a:r>
              <a:rPr lang="en-US" b="1" dirty="0" smtClean="0">
                <a:latin typeface="Times New Roman" panose="02020603050405020304" pitchFamily="18" charset="0"/>
                <a:cs typeface="Times New Roman" panose="02020603050405020304" pitchFamily="18" charset="0"/>
              </a:rPr>
              <a:t>supervisor</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 individual immediately in line after management who is responsible for </a:t>
            </a:r>
            <a:r>
              <a:rPr lang="en-US" b="1" u="sng" dirty="0">
                <a:latin typeface="Times New Roman" panose="02020603050405020304" pitchFamily="18" charset="0"/>
                <a:cs typeface="Times New Roman" panose="02020603050405020304" pitchFamily="18" charset="0"/>
              </a:rPr>
              <a:t>monitoring and regulating </a:t>
            </a:r>
            <a:r>
              <a:rPr lang="en-US" dirty="0">
                <a:latin typeface="Times New Roman" panose="02020603050405020304" pitchFamily="18" charset="0"/>
                <a:cs typeface="Times New Roman" panose="02020603050405020304" pitchFamily="18" charset="0"/>
              </a:rPr>
              <a:t>a company’s staff in their performance of delegated duties</a:t>
            </a:r>
            <a:r>
              <a:rPr lang="en-US" dirty="0" smtClean="0">
                <a:latin typeface="Times New Roman" panose="02020603050405020304" pitchFamily="18" charset="0"/>
                <a:cs typeface="Times New Roman" panose="02020603050405020304" pitchFamily="18" charset="0"/>
              </a:rPr>
              <a:t>.</a:t>
            </a:r>
          </a:p>
          <a:p>
            <a:r>
              <a:rPr lang="en-US" b="1" dirty="0" smtClean="0">
                <a:latin typeface="Times New Roman" panose="02020603050405020304" pitchFamily="18" charset="0"/>
                <a:cs typeface="Times New Roman" panose="02020603050405020304" pitchFamily="18" charset="0"/>
              </a:rPr>
              <a:t>A Leader </a:t>
            </a:r>
            <a:r>
              <a:rPr lang="en-US" dirty="0" smtClean="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Anyone </a:t>
            </a:r>
            <a:r>
              <a:rPr lang="en-US" dirty="0">
                <a:latin typeface="Times New Roman" panose="02020603050405020304" pitchFamily="18" charset="0"/>
                <a:cs typeface="Times New Roman" panose="02020603050405020304" pitchFamily="18" charset="0"/>
              </a:rPr>
              <a:t>who by virtue of assumed role or assigned responsibility </a:t>
            </a:r>
            <a:r>
              <a:rPr lang="en-US" b="1" u="sng" dirty="0">
                <a:latin typeface="Times New Roman" panose="02020603050405020304" pitchFamily="18" charset="0"/>
                <a:cs typeface="Times New Roman" panose="02020603050405020304" pitchFamily="18" charset="0"/>
              </a:rPr>
              <a:t>inspires and </a:t>
            </a:r>
            <a:r>
              <a:rPr lang="en-US" b="1" u="sng" dirty="0" smtClean="0">
                <a:latin typeface="Times New Roman" panose="02020603050405020304" pitchFamily="18" charset="0"/>
                <a:cs typeface="Times New Roman" panose="02020603050405020304" pitchFamily="18" charset="0"/>
              </a:rPr>
              <a:t>influences</a:t>
            </a:r>
            <a:r>
              <a:rPr lang="en-US" dirty="0" smtClean="0">
                <a:latin typeface="Times New Roman" panose="02020603050405020304" pitchFamily="18" charset="0"/>
                <a:cs typeface="Times New Roman" panose="02020603050405020304" pitchFamily="18" charset="0"/>
              </a:rPr>
              <a:t> people </a:t>
            </a:r>
            <a:r>
              <a:rPr lang="en-US" dirty="0">
                <a:latin typeface="Times New Roman" panose="02020603050405020304" pitchFamily="18" charset="0"/>
                <a:cs typeface="Times New Roman" panose="02020603050405020304" pitchFamily="18" charset="0"/>
              </a:rPr>
              <a:t>to </a:t>
            </a:r>
            <a:r>
              <a:rPr lang="en-US" dirty="0" smtClean="0">
                <a:latin typeface="Times New Roman" panose="02020603050405020304" pitchFamily="18" charset="0"/>
                <a:cs typeface="Times New Roman" panose="02020603050405020304" pitchFamily="18" charset="0"/>
              </a:rPr>
              <a:t>accomplish organizational </a:t>
            </a:r>
            <a:r>
              <a:rPr lang="en-US" dirty="0">
                <a:latin typeface="Times New Roman" panose="02020603050405020304" pitchFamily="18" charset="0"/>
                <a:cs typeface="Times New Roman" panose="02020603050405020304" pitchFamily="18" charset="0"/>
              </a:rPr>
              <a:t>goals. L</a:t>
            </a:r>
            <a:r>
              <a:rPr lang="en-US" dirty="0" smtClean="0">
                <a:latin typeface="Times New Roman" panose="02020603050405020304" pitchFamily="18" charset="0"/>
                <a:cs typeface="Times New Roman" panose="02020603050405020304" pitchFamily="18" charset="0"/>
              </a:rPr>
              <a:t>eaders motivate people to </a:t>
            </a:r>
            <a:r>
              <a:rPr lang="en-US" dirty="0">
                <a:latin typeface="Times New Roman" panose="02020603050405020304" pitchFamily="18" charset="0"/>
                <a:cs typeface="Times New Roman" panose="02020603050405020304" pitchFamily="18" charset="0"/>
              </a:rPr>
              <a:t>pursue actions, focus thinking, and shape </a:t>
            </a:r>
            <a:r>
              <a:rPr lang="en-US" dirty="0" smtClean="0">
                <a:latin typeface="Times New Roman" panose="02020603050405020304" pitchFamily="18" charset="0"/>
                <a:cs typeface="Times New Roman" panose="02020603050405020304" pitchFamily="18" charset="0"/>
              </a:rPr>
              <a:t>decisions for </a:t>
            </a:r>
            <a:r>
              <a:rPr lang="en-US" dirty="0">
                <a:latin typeface="Times New Roman" panose="02020603050405020304" pitchFamily="18" charset="0"/>
                <a:cs typeface="Times New Roman" panose="02020603050405020304" pitchFamily="18" charset="0"/>
              </a:rPr>
              <a:t>the greater good of the organization</a:t>
            </a:r>
            <a:r>
              <a:rPr lang="en-US" dirty="0"/>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592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Times New Roman" panose="02020603050405020304" pitchFamily="18" charset="0"/>
                <a:cs typeface="Times New Roman" panose="02020603050405020304" pitchFamily="18" charset="0"/>
              </a:rPr>
              <a:t>Introduction to Verbal Judo</a:t>
            </a:r>
            <a:endParaRPr lang="en-US"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9310389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Objectives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Provide an overview of the use of Verbal Judo</a:t>
            </a:r>
          </a:p>
          <a:p>
            <a:r>
              <a:rPr lang="en-US" dirty="0" smtClean="0">
                <a:latin typeface="Times New Roman" panose="02020603050405020304" pitchFamily="18" charset="0"/>
                <a:cs typeface="Times New Roman" panose="02020603050405020304" pitchFamily="18" charset="0"/>
              </a:rPr>
              <a:t> the Five Universal Truths</a:t>
            </a:r>
          </a:p>
          <a:p>
            <a:r>
              <a:rPr lang="en-US" dirty="0" smtClean="0">
                <a:latin typeface="Times New Roman" panose="02020603050405020304" pitchFamily="18" charset="0"/>
                <a:cs typeface="Times New Roman" panose="02020603050405020304" pitchFamily="18" charset="0"/>
              </a:rPr>
              <a:t> LEAPS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22284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What is Verbal Judo?</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800" dirty="0">
                <a:latin typeface="Times New Roman" panose="02020603050405020304" pitchFamily="18" charset="0"/>
                <a:cs typeface="Times New Roman" panose="02020603050405020304" pitchFamily="18" charset="0"/>
              </a:rPr>
              <a:t>“VERBAL JUDO: THE GENTLE ART OF PERSUASION” WRITTEN BY DR. GEORGE THOMPSON [PH.D.] AND FIRST PUBLISHED IN </a:t>
            </a:r>
            <a:r>
              <a:rPr lang="en-US" sz="2800" dirty="0" smtClean="0">
                <a:latin typeface="Times New Roman" panose="02020603050405020304" pitchFamily="18" charset="0"/>
                <a:cs typeface="Times New Roman" panose="02020603050405020304" pitchFamily="18" charset="0"/>
              </a:rPr>
              <a:t>1994.</a:t>
            </a:r>
          </a:p>
          <a:p>
            <a:endParaRPr lang="en-US" sz="28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581400"/>
            <a:ext cx="1685925" cy="219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65875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US" dirty="0" smtClean="0">
                <a:latin typeface="Times New Roman" panose="02020603050405020304" pitchFamily="18" charset="0"/>
                <a:cs typeface="Times New Roman" panose="02020603050405020304" pitchFamily="18" charset="0"/>
              </a:rPr>
              <a:t>10% of conflicts are due to a difference of opinion, 90% are due to wrong tone of voice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66365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The Five Truths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sz="2800" dirty="0" smtClean="0">
                <a:latin typeface="Times New Roman" panose="02020603050405020304" pitchFamily="18" charset="0"/>
                <a:cs typeface="Times New Roman" panose="02020603050405020304" pitchFamily="18" charset="0"/>
              </a:rPr>
              <a:t>1. All cultures want to be respected and treated with dignity, regardless of the situation. </a:t>
            </a:r>
          </a:p>
          <a:p>
            <a:r>
              <a:rPr lang="en-US" sz="2800" dirty="0" smtClean="0">
                <a:latin typeface="Times New Roman" panose="02020603050405020304" pitchFamily="18" charset="0"/>
                <a:cs typeface="Times New Roman" panose="02020603050405020304" pitchFamily="18" charset="0"/>
              </a:rPr>
              <a:t>2. All people would rather be asked than told what to do. </a:t>
            </a:r>
          </a:p>
          <a:p>
            <a:r>
              <a:rPr lang="en-US" sz="2800" dirty="0" smtClean="0">
                <a:latin typeface="Times New Roman" panose="02020603050405020304" pitchFamily="18" charset="0"/>
                <a:cs typeface="Times New Roman" panose="02020603050405020304" pitchFamily="18" charset="0"/>
              </a:rPr>
              <a:t>3. All people want to know why they are being asked or told to do something. </a:t>
            </a:r>
          </a:p>
          <a:p>
            <a:r>
              <a:rPr lang="en-US" sz="2800" dirty="0" smtClean="0">
                <a:latin typeface="Times New Roman" panose="02020603050405020304" pitchFamily="18" charset="0"/>
                <a:cs typeface="Times New Roman" panose="02020603050405020304" pitchFamily="18" charset="0"/>
              </a:rPr>
              <a:t>4. All people would rather have options than threats. </a:t>
            </a:r>
          </a:p>
          <a:p>
            <a:r>
              <a:rPr lang="en-US" sz="2800" dirty="0" smtClean="0">
                <a:latin typeface="Times New Roman" panose="02020603050405020304" pitchFamily="18" charset="0"/>
                <a:cs typeface="Times New Roman" panose="02020603050405020304" pitchFamily="18" charset="0"/>
              </a:rPr>
              <a:t>5. Finally, all people want a second chance to make matters right. </a:t>
            </a:r>
          </a:p>
          <a:p>
            <a:endParaRPr lang="en-US" dirty="0" smtClean="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225382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LEAPS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a:t>Listen</a:t>
            </a:r>
          </a:p>
          <a:p>
            <a:r>
              <a:rPr lang="en-US" dirty="0"/>
              <a:t>Empathize</a:t>
            </a:r>
          </a:p>
          <a:p>
            <a:r>
              <a:rPr lang="en-US" dirty="0"/>
              <a:t>Ask</a:t>
            </a:r>
          </a:p>
          <a:p>
            <a:r>
              <a:rPr lang="en-US" dirty="0"/>
              <a:t>Paraphrase</a:t>
            </a:r>
          </a:p>
          <a:p>
            <a:r>
              <a:rPr lang="en-US" dirty="0"/>
              <a:t>Summarize</a:t>
            </a:r>
          </a:p>
        </p:txBody>
      </p:sp>
    </p:spTree>
    <p:extLst>
      <p:ext uri="{BB962C8B-B14F-4D97-AF65-F5344CB8AC3E}">
        <p14:creationId xmlns:p14="http://schemas.microsoft.com/office/powerpoint/2010/main" val="14193844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Introductions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t>Retired US Army Military Police Officer</a:t>
            </a:r>
          </a:p>
          <a:p>
            <a:r>
              <a:rPr lang="en-US" dirty="0" smtClean="0"/>
              <a:t>Retired Federal Police Officer</a:t>
            </a:r>
          </a:p>
          <a:p>
            <a:r>
              <a:rPr lang="en-US" dirty="0" smtClean="0"/>
              <a:t>Business Owner</a:t>
            </a:r>
          </a:p>
          <a:p>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0" y="3409994"/>
            <a:ext cx="2209800" cy="294179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66725" y="3751466"/>
            <a:ext cx="2971800" cy="2228850"/>
          </a:xfrm>
          <a:prstGeom prst="rect">
            <a:avLst/>
          </a:prstGeom>
        </p:spPr>
      </p:pic>
    </p:spTree>
    <p:extLst>
      <p:ext uri="{BB962C8B-B14F-4D97-AF65-F5344CB8AC3E}">
        <p14:creationId xmlns:p14="http://schemas.microsoft.com/office/powerpoint/2010/main" val="4711747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Final Thought</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8000" dirty="0" smtClean="0">
                <a:latin typeface="Times New Roman" panose="02020603050405020304" pitchFamily="18" charset="0"/>
                <a:cs typeface="Times New Roman" panose="02020603050405020304" pitchFamily="18" charset="0"/>
              </a:rPr>
              <a:t>Be A Leader</a:t>
            </a:r>
          </a:p>
          <a:p>
            <a:r>
              <a:rPr lang="en-US" sz="8000" dirty="0" smtClean="0">
                <a:latin typeface="Times New Roman" panose="02020603050405020304" pitchFamily="18" charset="0"/>
                <a:cs typeface="Times New Roman" panose="02020603050405020304" pitchFamily="18" charset="0"/>
              </a:rPr>
              <a:t>Not A Supervisor</a:t>
            </a:r>
            <a:endParaRPr lang="en-US" sz="8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3574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Conclusion</a:t>
            </a:r>
            <a:endParaRPr lang="en-US" dirty="0">
              <a:latin typeface="Times New Roman" panose="02020603050405020304" pitchFamily="18" charset="0"/>
              <a:cs typeface="Times New Roman" panose="02020603050405020304" pitchFamily="18" charset="0"/>
            </a:endParaRPr>
          </a:p>
        </p:txBody>
      </p:sp>
      <p:pic>
        <p:nvPicPr>
          <p:cNvPr id="1026" name="Picture 2" descr="C:\Users\Scott\Desktop\Military stuff\Military FM's\31BDVD\Motivators\angry.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1219200"/>
            <a:ext cx="7848600" cy="5128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32951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Objectives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1. Define Interpersonal communication skills (IPCS)</a:t>
            </a:r>
          </a:p>
          <a:p>
            <a:r>
              <a:rPr lang="en-US" dirty="0" smtClean="0">
                <a:latin typeface="Times New Roman" panose="02020603050405020304" pitchFamily="18" charset="0"/>
                <a:cs typeface="Times New Roman" panose="02020603050405020304" pitchFamily="18" charset="0"/>
              </a:rPr>
              <a:t>2. list 10 key IPCS</a:t>
            </a:r>
          </a:p>
          <a:p>
            <a:r>
              <a:rPr lang="en-US" dirty="0" smtClean="0">
                <a:latin typeface="Times New Roman" panose="02020603050405020304" pitchFamily="18" charset="0"/>
                <a:cs typeface="Times New Roman" panose="02020603050405020304" pitchFamily="18" charset="0"/>
              </a:rPr>
              <a:t>3. The communication chain</a:t>
            </a:r>
          </a:p>
          <a:p>
            <a:r>
              <a:rPr lang="en-US" dirty="0" smtClean="0">
                <a:latin typeface="Times New Roman" panose="02020603050405020304" pitchFamily="18" charset="0"/>
                <a:cs typeface="Times New Roman" panose="02020603050405020304" pitchFamily="18" charset="0"/>
              </a:rPr>
              <a:t>4. list the 8 essential skills for effective communication</a:t>
            </a:r>
          </a:p>
          <a:p>
            <a:r>
              <a:rPr lang="en-US" dirty="0" smtClean="0">
                <a:latin typeface="Times New Roman" panose="02020603050405020304" pitchFamily="18" charset="0"/>
                <a:cs typeface="Times New Roman" panose="02020603050405020304" pitchFamily="18" charset="0"/>
              </a:rPr>
              <a:t>OODA Loop</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62567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anose="02020603050405020304" pitchFamily="18" charset="0"/>
                <a:cs typeface="Times New Roman" panose="02020603050405020304" pitchFamily="18" charset="0"/>
              </a:rPr>
              <a:t>What is Interpersonal Communication?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buNone/>
            </a:pPr>
            <a:r>
              <a:rPr lang="en-US" dirty="0" smtClean="0">
                <a:latin typeface="Times New Roman" panose="02020603050405020304" pitchFamily="18" charset="0"/>
                <a:cs typeface="Times New Roman" panose="02020603050405020304" pitchFamily="18" charset="0"/>
              </a:rPr>
              <a:t>*Interpersonal communication consists of verbal and nonverbal communication.</a:t>
            </a: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 Interpersonal skills are a subset of soft skills, as opposed to hard skills. While hard skills relate to your on-the-job technical expertise and are learned through instruction, soft skills relate to the intangible qualities and personality traits that make you, you.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40405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10 Key IPCS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1. Self-Confidence</a:t>
            </a:r>
          </a:p>
          <a:p>
            <a:r>
              <a:rPr lang="en-US" dirty="0" smtClean="0">
                <a:latin typeface="Times New Roman" panose="02020603050405020304" pitchFamily="18" charset="0"/>
                <a:cs typeface="Times New Roman" panose="02020603050405020304" pitchFamily="18" charset="0"/>
              </a:rPr>
              <a:t>2. Work Ethic</a:t>
            </a:r>
          </a:p>
          <a:p>
            <a:r>
              <a:rPr lang="en-US" dirty="0" smtClean="0">
                <a:latin typeface="Times New Roman" panose="02020603050405020304" pitchFamily="18" charset="0"/>
                <a:cs typeface="Times New Roman" panose="02020603050405020304" pitchFamily="18" charset="0"/>
              </a:rPr>
              <a:t>3. Relationship Management</a:t>
            </a:r>
          </a:p>
          <a:p>
            <a:r>
              <a:rPr lang="en-US" dirty="0" smtClean="0">
                <a:latin typeface="Times New Roman" panose="02020603050405020304" pitchFamily="18" charset="0"/>
                <a:cs typeface="Times New Roman" panose="02020603050405020304" pitchFamily="18" charset="0"/>
              </a:rPr>
              <a:t>4. Receptiveness to Feedback</a:t>
            </a:r>
          </a:p>
          <a:p>
            <a:r>
              <a:rPr lang="en-US" dirty="0" smtClean="0">
                <a:latin typeface="Times New Roman" panose="02020603050405020304" pitchFamily="18" charset="0"/>
                <a:cs typeface="Times New Roman" panose="02020603050405020304" pitchFamily="18" charset="0"/>
              </a:rPr>
              <a:t>5. Body Language</a:t>
            </a:r>
          </a:p>
          <a:p>
            <a:r>
              <a:rPr lang="en-US" dirty="0" smtClean="0">
                <a:latin typeface="Times New Roman" panose="02020603050405020304" pitchFamily="18" charset="0"/>
                <a:cs typeface="Times New Roman" panose="02020603050405020304" pitchFamily="18" charset="0"/>
              </a:rPr>
              <a:t>6. Listening</a:t>
            </a:r>
          </a:p>
          <a:p>
            <a:r>
              <a:rPr lang="en-US" dirty="0" smtClean="0">
                <a:latin typeface="Times New Roman" panose="02020603050405020304" pitchFamily="18" charset="0"/>
                <a:cs typeface="Times New Roman" panose="02020603050405020304" pitchFamily="18" charset="0"/>
              </a:rPr>
              <a:t>7. Collaboration</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48174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10 Key IPCS continued</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t>8. Conflict Management</a:t>
            </a:r>
          </a:p>
          <a:p>
            <a:r>
              <a:rPr lang="en-US" dirty="0" smtClean="0"/>
              <a:t>9. Positive Attitude</a:t>
            </a:r>
          </a:p>
          <a:p>
            <a:r>
              <a:rPr lang="en-US" dirty="0" smtClean="0"/>
              <a:t>10. Workplace Etiquette</a:t>
            </a:r>
            <a:endParaRPr lang="en-US" dirty="0"/>
          </a:p>
        </p:txBody>
      </p:sp>
    </p:spTree>
    <p:extLst>
      <p:ext uri="{BB962C8B-B14F-4D97-AF65-F5344CB8AC3E}">
        <p14:creationId xmlns:p14="http://schemas.microsoft.com/office/powerpoint/2010/main" val="40629066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The Communication Chain</a:t>
            </a:r>
            <a:endParaRPr lang="en-US" dirty="0">
              <a:latin typeface="Times New Roman" panose="02020603050405020304" pitchFamily="18" charset="0"/>
              <a:cs typeface="Times New Roman" panose="02020603050405020304" pitchFamily="18" charset="0"/>
            </a:endParaRP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4691" y="1600200"/>
            <a:ext cx="603461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29711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to be good at talking</a:t>
            </a:r>
            <a:br>
              <a:rPr lang="en-US" dirty="0"/>
            </a:br>
            <a:endParaRPr lang="en-US" dirty="0"/>
          </a:p>
        </p:txBody>
      </p:sp>
      <p:sp>
        <p:nvSpPr>
          <p:cNvPr id="3" name="Content Placeholder 2"/>
          <p:cNvSpPr>
            <a:spLocks noGrp="1"/>
          </p:cNvSpPr>
          <p:nvPr>
            <p:ph idx="1"/>
          </p:nvPr>
        </p:nvSpPr>
        <p:spPr/>
        <p:txBody>
          <a:bodyPr/>
          <a:lstStyle/>
          <a:p>
            <a:r>
              <a:rPr lang="en-US" dirty="0" smtClean="0"/>
              <a:t>1</a:t>
            </a:r>
            <a:r>
              <a:rPr lang="en-US" dirty="0"/>
              <a:t>.	Polite greeting</a:t>
            </a:r>
          </a:p>
          <a:p>
            <a:r>
              <a:rPr lang="en-US" dirty="0"/>
              <a:t>2.	Name</a:t>
            </a:r>
          </a:p>
          <a:p>
            <a:r>
              <a:rPr lang="en-US" dirty="0"/>
              <a:t>3.	Relevant personal link</a:t>
            </a:r>
          </a:p>
          <a:p>
            <a:r>
              <a:rPr lang="en-US" dirty="0"/>
              <a:t>4.	Manage expectations</a:t>
            </a:r>
          </a:p>
          <a:p>
            <a:r>
              <a:rPr lang="en-US" dirty="0"/>
              <a:t>Example: Hello, My name is Inigo Montoya. You killed my father, prepare to die.</a:t>
            </a:r>
          </a:p>
        </p:txBody>
      </p:sp>
    </p:spTree>
    <p:extLst>
      <p:ext uri="{BB962C8B-B14F-4D97-AF65-F5344CB8AC3E}">
        <p14:creationId xmlns:p14="http://schemas.microsoft.com/office/powerpoint/2010/main" val="1806152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anose="02020603050405020304" pitchFamily="18" charset="0"/>
                <a:cs typeface="Times New Roman" panose="02020603050405020304" pitchFamily="18" charset="0"/>
              </a:rPr>
              <a:t>The 8 Essential Skills for Effective Communication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10000"/>
          </a:bodyPr>
          <a:lstStyle/>
          <a:p>
            <a:r>
              <a:rPr lang="en-US" dirty="0" smtClean="0"/>
              <a:t>Listening. One of the most important aspects of effective communication is being a good listener.</a:t>
            </a:r>
          </a:p>
          <a:p>
            <a:r>
              <a:rPr lang="en-US" dirty="0" smtClean="0"/>
              <a:t>Non-Verbal Communication.</a:t>
            </a:r>
          </a:p>
          <a:p>
            <a:r>
              <a:rPr lang="en-US" dirty="0" smtClean="0"/>
              <a:t>Be Clear and Be Concise.</a:t>
            </a:r>
          </a:p>
          <a:p>
            <a:r>
              <a:rPr lang="en-US" dirty="0" smtClean="0"/>
              <a:t>Be Personable.</a:t>
            </a:r>
          </a:p>
          <a:p>
            <a:r>
              <a:rPr lang="en-US" dirty="0" smtClean="0"/>
              <a:t>Be Confident.</a:t>
            </a:r>
          </a:p>
          <a:p>
            <a:r>
              <a:rPr lang="en-US" dirty="0" smtClean="0"/>
              <a:t>Empathy.</a:t>
            </a:r>
          </a:p>
          <a:p>
            <a:r>
              <a:rPr lang="en-US" dirty="0" smtClean="0"/>
              <a:t>Always Have An Open Mind.</a:t>
            </a:r>
          </a:p>
          <a:p>
            <a:r>
              <a:rPr lang="en-US" dirty="0" smtClean="0"/>
              <a:t>Convey Respect.</a:t>
            </a:r>
            <a:endParaRPr lang="en-US" dirty="0"/>
          </a:p>
        </p:txBody>
      </p:sp>
    </p:spTree>
    <p:extLst>
      <p:ext uri="{BB962C8B-B14F-4D97-AF65-F5344CB8AC3E}">
        <p14:creationId xmlns:p14="http://schemas.microsoft.com/office/powerpoint/2010/main" val="37689667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TotalTime>
  <Words>584</Words>
  <Application>Microsoft Office PowerPoint</Application>
  <PresentationFormat>On-screen Show (4:3)</PresentationFormat>
  <Paragraphs>75</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Times New Roman</vt:lpstr>
      <vt:lpstr>Office Theme</vt:lpstr>
      <vt:lpstr>INTERPERSONAL COMMUNICATION SKILLS</vt:lpstr>
      <vt:lpstr>Introductions</vt:lpstr>
      <vt:lpstr>Objectives</vt:lpstr>
      <vt:lpstr>What is Interpersonal Communication?</vt:lpstr>
      <vt:lpstr>10 Key IPCS</vt:lpstr>
      <vt:lpstr>10 Key IPCS continued</vt:lpstr>
      <vt:lpstr>The Communication Chain</vt:lpstr>
      <vt:lpstr>How to be good at talking </vt:lpstr>
      <vt:lpstr>The 8 Essential Skills for Effective Communication</vt:lpstr>
      <vt:lpstr>OODA Loop</vt:lpstr>
      <vt:lpstr>The Origin of the OODA Loop</vt:lpstr>
      <vt:lpstr>Using the Loop</vt:lpstr>
      <vt:lpstr>Definitions</vt:lpstr>
      <vt:lpstr>Introduction to Verbal Judo</vt:lpstr>
      <vt:lpstr>Objectives</vt:lpstr>
      <vt:lpstr>What is Verbal Judo?</vt:lpstr>
      <vt:lpstr>PowerPoint Presentation</vt:lpstr>
      <vt:lpstr>The Five Truths</vt:lpstr>
      <vt:lpstr>LEAPS</vt:lpstr>
      <vt:lpstr>Final Thought</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INTERPERSONAL COMMUNICATION SKILLS</dc:title>
  <dc:creator>Scott Mognet</dc:creator>
  <cp:lastModifiedBy>Mognet, Kimberly A.</cp:lastModifiedBy>
  <cp:revision>14</cp:revision>
  <dcterms:created xsi:type="dcterms:W3CDTF">2022-03-29T16:52:23Z</dcterms:created>
  <dcterms:modified xsi:type="dcterms:W3CDTF">2022-06-10T12:09:55Z</dcterms:modified>
</cp:coreProperties>
</file>