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4"/>
  </p:sldMasterIdLst>
  <p:notesMasterIdLst>
    <p:notesMasterId r:id="rId29"/>
  </p:notesMasterIdLst>
  <p:handoutMasterIdLst>
    <p:handoutMasterId r:id="rId30"/>
  </p:handoutMasterIdLst>
  <p:sldIdLst>
    <p:sldId id="270" r:id="rId5"/>
    <p:sldId id="293" r:id="rId6"/>
    <p:sldId id="290" r:id="rId7"/>
    <p:sldId id="291" r:id="rId8"/>
    <p:sldId id="294" r:id="rId9"/>
    <p:sldId id="292" r:id="rId10"/>
    <p:sldId id="295" r:id="rId11"/>
    <p:sldId id="275" r:id="rId12"/>
    <p:sldId id="271" r:id="rId13"/>
    <p:sldId id="272" r:id="rId14"/>
    <p:sldId id="273" r:id="rId15"/>
    <p:sldId id="284" r:id="rId16"/>
    <p:sldId id="285" r:id="rId17"/>
    <p:sldId id="277" r:id="rId18"/>
    <p:sldId id="278" r:id="rId19"/>
    <p:sldId id="279" r:id="rId20"/>
    <p:sldId id="283" r:id="rId21"/>
    <p:sldId id="280" r:id="rId22"/>
    <p:sldId id="286" r:id="rId23"/>
    <p:sldId id="281" r:id="rId24"/>
    <p:sldId id="282" r:id="rId25"/>
    <p:sldId id="287" r:id="rId26"/>
    <p:sldId id="288" r:id="rId27"/>
    <p:sldId id="289" r:id="rId2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ihl, Sarah" initials="DS" lastIdx="3" clrIdx="0">
    <p:extLst>
      <p:ext uri="{19B8F6BF-5375-455C-9EA6-DF929625EA0E}">
        <p15:presenceInfo xmlns:p15="http://schemas.microsoft.com/office/powerpoint/2012/main" userId="S-1-5-21-94992407-1251557940-630676298-11336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A90E"/>
    <a:srgbClr val="D9BB07"/>
    <a:srgbClr val="D8AE5B"/>
    <a:srgbClr val="0A366C"/>
    <a:srgbClr val="13326C"/>
    <a:srgbClr val="1E6FA7"/>
    <a:srgbClr val="8CC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autoAdjust="0"/>
    <p:restoredTop sz="78365" autoAdjust="0"/>
  </p:normalViewPr>
  <p:slideViewPr>
    <p:cSldViewPr>
      <p:cViewPr varScale="1">
        <p:scale>
          <a:sx n="90" d="100"/>
          <a:sy n="90" d="100"/>
        </p:scale>
        <p:origin x="151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2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4325975-C893-43B4-9EDA-B742E418375F}" type="datetimeFigureOut">
              <a:rPr lang="en-US" smtClean="0"/>
              <a:t>5/16/2022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348AAB6-A6E4-4A67-93A4-57A75149D4B0}" type="slidenum">
              <a:rPr lang="en-US" smtClean="0"/>
              <a:t>‹#›</a:t>
            </a:fld>
            <a:endParaRPr lang="en-US"/>
          </a:p>
        </p:txBody>
      </p:sp>
    </p:spTree>
    <p:extLst>
      <p:ext uri="{BB962C8B-B14F-4D97-AF65-F5344CB8AC3E}">
        <p14:creationId xmlns:p14="http://schemas.microsoft.com/office/powerpoint/2010/main" val="40837154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36FD00-1A7A-402A-9130-C04B10D25402}" type="datetimeFigureOut">
              <a:rPr lang="en-US" smtClean="0"/>
              <a:t>5/16/2022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5C299BF-A675-4AF8-A0F2-A6A433F095CF}" type="slidenum">
              <a:rPr lang="en-US" smtClean="0"/>
              <a:t>‹#›</a:t>
            </a:fld>
            <a:endParaRPr lang="en-US"/>
          </a:p>
        </p:txBody>
      </p:sp>
    </p:spTree>
    <p:extLst>
      <p:ext uri="{BB962C8B-B14F-4D97-AF65-F5344CB8AC3E}">
        <p14:creationId xmlns:p14="http://schemas.microsoft.com/office/powerpoint/2010/main" val="29311922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a:t>
            </a:fld>
            <a:endParaRPr lang="en-US"/>
          </a:p>
        </p:txBody>
      </p:sp>
    </p:spTree>
    <p:extLst>
      <p:ext uri="{BB962C8B-B14F-4D97-AF65-F5344CB8AC3E}">
        <p14:creationId xmlns:p14="http://schemas.microsoft.com/office/powerpoint/2010/main" val="104677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8</a:t>
            </a:fld>
            <a:endParaRPr lang="en-US"/>
          </a:p>
        </p:txBody>
      </p:sp>
    </p:spTree>
    <p:extLst>
      <p:ext uri="{BB962C8B-B14F-4D97-AF65-F5344CB8AC3E}">
        <p14:creationId xmlns:p14="http://schemas.microsoft.com/office/powerpoint/2010/main" val="1359944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9</a:t>
            </a:fld>
            <a:endParaRPr lang="en-US"/>
          </a:p>
        </p:txBody>
      </p:sp>
    </p:spTree>
    <p:extLst>
      <p:ext uri="{BB962C8B-B14F-4D97-AF65-F5344CB8AC3E}">
        <p14:creationId xmlns:p14="http://schemas.microsoft.com/office/powerpoint/2010/main" val="1263695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10</a:t>
            </a:fld>
            <a:endParaRPr lang="en-US"/>
          </a:p>
        </p:txBody>
      </p:sp>
    </p:spTree>
    <p:extLst>
      <p:ext uri="{BB962C8B-B14F-4D97-AF65-F5344CB8AC3E}">
        <p14:creationId xmlns:p14="http://schemas.microsoft.com/office/powerpoint/2010/main" val="4097757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11</a:t>
            </a:fld>
            <a:endParaRPr lang="en-US"/>
          </a:p>
        </p:txBody>
      </p:sp>
    </p:spTree>
    <p:extLst>
      <p:ext uri="{BB962C8B-B14F-4D97-AF65-F5344CB8AC3E}">
        <p14:creationId xmlns:p14="http://schemas.microsoft.com/office/powerpoint/2010/main" val="344625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14</a:t>
            </a:fld>
            <a:endParaRPr lang="en-US"/>
          </a:p>
        </p:txBody>
      </p:sp>
    </p:spTree>
    <p:extLst>
      <p:ext uri="{BB962C8B-B14F-4D97-AF65-F5344CB8AC3E}">
        <p14:creationId xmlns:p14="http://schemas.microsoft.com/office/powerpoint/2010/main" val="2089481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16</a:t>
            </a:fld>
            <a:endParaRPr lang="en-US"/>
          </a:p>
        </p:txBody>
      </p:sp>
    </p:spTree>
    <p:extLst>
      <p:ext uri="{BB962C8B-B14F-4D97-AF65-F5344CB8AC3E}">
        <p14:creationId xmlns:p14="http://schemas.microsoft.com/office/powerpoint/2010/main" val="3421757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C299BF-A675-4AF8-A0F2-A6A433F095CF}" type="slidenum">
              <a:rPr lang="en-US" smtClean="0"/>
              <a:t>19</a:t>
            </a:fld>
            <a:endParaRPr lang="en-US"/>
          </a:p>
        </p:txBody>
      </p:sp>
    </p:spTree>
    <p:extLst>
      <p:ext uri="{BB962C8B-B14F-4D97-AF65-F5344CB8AC3E}">
        <p14:creationId xmlns:p14="http://schemas.microsoft.com/office/powerpoint/2010/main" val="1731033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sz="3600" b="1">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4495800"/>
            <a:ext cx="6400800" cy="1143000"/>
          </a:xfrm>
          <a:prstGeom prst="rect">
            <a:avLst/>
          </a:prstGeom>
        </p:spPr>
        <p:txBody>
          <a:bodyPr>
            <a:normAutofit/>
          </a:bodyPr>
          <a:lstStyle>
            <a:lvl1pPr marL="0" indent="0" algn="ctr">
              <a:buNone/>
              <a:defRPr sz="2400">
                <a:solidFill>
                  <a:schemeClr val="bg1">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4" name="Date Placeholder 17"/>
          <p:cNvSpPr>
            <a:spLocks noGrp="1"/>
          </p:cNvSpPr>
          <p:nvPr>
            <p:ph type="dt" sz="half" idx="10"/>
          </p:nvPr>
        </p:nvSpPr>
        <p:spPr/>
        <p:txBody>
          <a:bodyPr anchor="ctr"/>
          <a:lstStyle>
            <a:lvl1pPr>
              <a:defRPr sz="1100">
                <a:solidFill>
                  <a:srgbClr val="FFFFFF"/>
                </a:solidFill>
              </a:defRPr>
            </a:lvl1pPr>
          </a:lstStyle>
          <a:p>
            <a:pPr>
              <a:defRPr/>
            </a:pPr>
            <a:fld id="{5902F64E-1E73-4D1B-9E8F-52BF9A224EB1}" type="datetime1">
              <a:rPr lang="en-US" smtClean="0"/>
              <a:t>5/16/2022</a:t>
            </a:fld>
            <a:endParaRPr lang="en-US"/>
          </a:p>
        </p:txBody>
      </p:sp>
    </p:spTree>
    <p:extLst>
      <p:ext uri="{BB962C8B-B14F-4D97-AF65-F5344CB8AC3E}">
        <p14:creationId xmlns:p14="http://schemas.microsoft.com/office/powerpoint/2010/main" val="12674382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4" name="Date Placeholder 17"/>
          <p:cNvSpPr txBox="1">
            <a:spLocks/>
          </p:cNvSpPr>
          <p:nvPr/>
        </p:nvSpPr>
        <p:spPr bwMode="auto">
          <a:xfrm>
            <a:off x="457200" y="6193506"/>
            <a:ext cx="2133600" cy="271462"/>
          </a:xfrm>
          <a:prstGeom prst="rect">
            <a:avLst/>
          </a:prstGeom>
          <a:noFill/>
          <a:ln w="9525">
            <a:noFill/>
            <a:miter lim="800000"/>
            <a:headEnd/>
            <a:tailEnd/>
          </a:ln>
          <a:effectLst/>
        </p:spPr>
        <p:txBody>
          <a:bodyPr anchor="ctr"/>
          <a:lstStyle>
            <a:defPPr>
              <a:defRPr lang="en-US"/>
            </a:defPPr>
            <a:lvl1pPr algn="l" rtl="0" fontAlgn="base">
              <a:spcBef>
                <a:spcPct val="0"/>
              </a:spcBef>
              <a:spcAft>
                <a:spcPct val="0"/>
              </a:spcAft>
              <a:defRPr sz="1100" kern="1200">
                <a:solidFill>
                  <a:schemeClr val="bg1"/>
                </a:solidFill>
                <a:latin typeface="Arial" charset="0"/>
                <a:ea typeface="ＭＳ Ｐゴシック" pitchFamily="-111"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6" charset="-128"/>
                <a:cs typeface="Arial" charset="0"/>
              </a:defRPr>
            </a:lvl2pPr>
            <a:lvl3pPr marL="914400" algn="l" rtl="0" fontAlgn="base">
              <a:spcBef>
                <a:spcPct val="0"/>
              </a:spcBef>
              <a:spcAft>
                <a:spcPct val="0"/>
              </a:spcAft>
              <a:defRPr kern="1200">
                <a:solidFill>
                  <a:schemeClr val="tx1"/>
                </a:solidFill>
                <a:latin typeface="Arial" charset="0"/>
                <a:ea typeface="ＭＳ Ｐゴシック" pitchFamily="-106" charset="-128"/>
                <a:cs typeface="Arial" charset="0"/>
              </a:defRPr>
            </a:lvl3pPr>
            <a:lvl4pPr marL="1371600" algn="l" rtl="0" fontAlgn="base">
              <a:spcBef>
                <a:spcPct val="0"/>
              </a:spcBef>
              <a:spcAft>
                <a:spcPct val="0"/>
              </a:spcAft>
              <a:defRPr kern="1200">
                <a:solidFill>
                  <a:schemeClr val="tx1"/>
                </a:solidFill>
                <a:latin typeface="Arial" charset="0"/>
                <a:ea typeface="ＭＳ Ｐゴシック" pitchFamily="-106" charset="-128"/>
                <a:cs typeface="Arial" charset="0"/>
              </a:defRPr>
            </a:lvl4pPr>
            <a:lvl5pPr marL="1828800" algn="l" rtl="0" fontAlgn="base">
              <a:spcBef>
                <a:spcPct val="0"/>
              </a:spcBef>
              <a:spcAft>
                <a:spcPct val="0"/>
              </a:spcAft>
              <a:defRPr kern="1200">
                <a:solidFill>
                  <a:schemeClr val="tx1"/>
                </a:solidFill>
                <a:latin typeface="Arial" charset="0"/>
                <a:ea typeface="ＭＳ Ｐゴシック" pitchFamily="-106" charset="-128"/>
                <a:cs typeface="Arial" charset="0"/>
              </a:defRPr>
            </a:lvl5pPr>
            <a:lvl6pPr marL="2286000" algn="l" defTabSz="914400" rtl="0" eaLnBrk="1" latinLnBrk="0" hangingPunct="1">
              <a:defRPr kern="1200">
                <a:solidFill>
                  <a:schemeClr val="tx1"/>
                </a:solidFill>
                <a:latin typeface="Arial" charset="0"/>
                <a:ea typeface="ＭＳ Ｐゴシック" pitchFamily="-106" charset="-128"/>
                <a:cs typeface="Arial" charset="0"/>
              </a:defRPr>
            </a:lvl6pPr>
            <a:lvl7pPr marL="2743200" algn="l" defTabSz="914400" rtl="0" eaLnBrk="1" latinLnBrk="0" hangingPunct="1">
              <a:defRPr kern="1200">
                <a:solidFill>
                  <a:schemeClr val="tx1"/>
                </a:solidFill>
                <a:latin typeface="Arial" charset="0"/>
                <a:ea typeface="ＭＳ Ｐゴシック" pitchFamily="-106" charset="-128"/>
                <a:cs typeface="Arial" charset="0"/>
              </a:defRPr>
            </a:lvl7pPr>
            <a:lvl8pPr marL="3200400" algn="l" defTabSz="914400" rtl="0" eaLnBrk="1" latinLnBrk="0" hangingPunct="1">
              <a:defRPr kern="1200">
                <a:solidFill>
                  <a:schemeClr val="tx1"/>
                </a:solidFill>
                <a:latin typeface="Arial" charset="0"/>
                <a:ea typeface="ＭＳ Ｐゴシック" pitchFamily="-106" charset="-128"/>
                <a:cs typeface="Arial" charset="0"/>
              </a:defRPr>
            </a:lvl8pPr>
            <a:lvl9pPr marL="3657600" algn="l" defTabSz="914400" rtl="0" eaLnBrk="1" latinLnBrk="0" hangingPunct="1">
              <a:defRPr kern="1200">
                <a:solidFill>
                  <a:schemeClr val="tx1"/>
                </a:solidFill>
                <a:latin typeface="Arial" charset="0"/>
                <a:ea typeface="ＭＳ Ｐゴシック" pitchFamily="-106" charset="-128"/>
                <a:cs typeface="Arial" charset="0"/>
              </a:defRPr>
            </a:lvl9pPr>
          </a:lstStyle>
          <a:p>
            <a:pPr eaLnBrk="1" hangingPunct="1">
              <a:defRPr/>
            </a:pPr>
            <a:fld id="{0325C054-ADA9-412A-AF41-EB1DAE3E2B77}" type="datetime1">
              <a:rPr lang="en-US" smtClean="0">
                <a:solidFill>
                  <a:srgbClr val="FFFFFF"/>
                </a:solidFill>
              </a:rPr>
              <a:pPr eaLnBrk="1" hangingPunct="1">
                <a:defRPr/>
              </a:pPr>
              <a:t>5/16/2022</a:t>
            </a:fld>
            <a:endParaRPr lang="en-US">
              <a:solidFill>
                <a:srgbClr val="FFFFFF"/>
              </a:solidFill>
            </a:endParaRPr>
          </a:p>
        </p:txBody>
      </p:sp>
      <p:sp>
        <p:nvSpPr>
          <p:cNvPr id="2" name="Title 1"/>
          <p:cNvSpPr>
            <a:spLocks noGrp="1"/>
          </p:cNvSpPr>
          <p:nvPr>
            <p:ph type="title"/>
          </p:nvPr>
        </p:nvSpPr>
        <p:spPr>
          <a:xfrm>
            <a:off x="457200" y="307974"/>
            <a:ext cx="5410200" cy="454026"/>
          </a:xfrm>
        </p:spPr>
        <p:txBody>
          <a:bodyPr/>
          <a:lstStyle/>
          <a:p>
            <a:r>
              <a:rPr lang="en-US" smtClean="0"/>
              <a:t>Click to edit Master title style</a:t>
            </a:r>
            <a:endParaRPr lang="en-US" dirty="0"/>
          </a:p>
        </p:txBody>
      </p:sp>
      <p:sp>
        <p:nvSpPr>
          <p:cNvPr id="11" name="Text Placeholder 10"/>
          <p:cNvSpPr>
            <a:spLocks noGrp="1"/>
          </p:cNvSpPr>
          <p:nvPr>
            <p:ph type="body" sz="quarter" idx="13"/>
          </p:nvPr>
        </p:nvSpPr>
        <p:spPr>
          <a:xfrm>
            <a:off x="457200" y="1143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Slide Number Placeholder 4"/>
          <p:cNvSpPr>
            <a:spLocks noGrp="1"/>
          </p:cNvSpPr>
          <p:nvPr>
            <p:ph type="sldNum" sz="quarter" idx="14"/>
          </p:nvPr>
        </p:nvSpPr>
        <p:spPr>
          <a:xfrm>
            <a:off x="7696200" y="6208294"/>
            <a:ext cx="965200" cy="243305"/>
          </a:xfrm>
        </p:spPr>
        <p:txBody>
          <a:bodyPr/>
          <a:lstStyle>
            <a:lvl1pPr>
              <a:defRPr smtClean="0"/>
            </a:lvl1pPr>
          </a:lstStyle>
          <a:p>
            <a:pPr>
              <a:defRPr/>
            </a:pPr>
            <a:fld id="{CE19F892-3363-40D3-926B-EDC3ED581C9A}" type="slidenum">
              <a:rPr lang="en-US" altLang="en-US"/>
              <a:pPr>
                <a:defRPr/>
              </a:pPr>
              <a:t>‹#›</a:t>
            </a:fld>
            <a:endParaRPr lang="en-US" altLang="en-US"/>
          </a:p>
        </p:txBody>
      </p:sp>
    </p:spTree>
    <p:extLst>
      <p:ext uri="{BB962C8B-B14F-4D97-AF65-F5344CB8AC3E}">
        <p14:creationId xmlns:p14="http://schemas.microsoft.com/office/powerpoint/2010/main" val="14539397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43001"/>
            <a:ext cx="4038600" cy="4800600"/>
          </a:xfrm>
          <a:prstGeom prst="rect">
            <a:avLst/>
          </a:prstGeom>
        </p:spPr>
        <p:txBody>
          <a:bodyPr>
            <a:normAutofit/>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0" y="1143001"/>
            <a:ext cx="4038600" cy="4800600"/>
          </a:xfrm>
          <a:prstGeom prst="rect">
            <a:avLst/>
          </a:prstGeom>
        </p:spPr>
        <p:txBody>
          <a:bodyPr>
            <a:normAutofit/>
          </a:bodyPr>
          <a:lstStyle>
            <a:lvl1pPr>
              <a:defRPr sz="2000"/>
            </a:lvl1pPr>
            <a:lvl2pPr>
              <a:defRPr sz="1800"/>
            </a:lvl2pPr>
            <a:lvl3pPr>
              <a:defRPr sz="1600"/>
            </a:lvl3pPr>
            <a:lvl4pPr>
              <a:defRPr sz="14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 name="Title 1"/>
          <p:cNvSpPr>
            <a:spLocks noGrp="1"/>
          </p:cNvSpPr>
          <p:nvPr>
            <p:ph type="title"/>
          </p:nvPr>
        </p:nvSpPr>
        <p:spPr>
          <a:xfrm>
            <a:off x="457200" y="304800"/>
            <a:ext cx="5410200" cy="454026"/>
          </a:xfrm>
        </p:spPr>
        <p:txBody>
          <a:bodyPr/>
          <a:lstStyle/>
          <a:p>
            <a:r>
              <a:rPr lang="en-US" smtClean="0"/>
              <a:t>Click to edit Master title style</a:t>
            </a:r>
            <a:endParaRPr lang="en-US" dirty="0"/>
          </a:p>
        </p:txBody>
      </p:sp>
      <p:sp>
        <p:nvSpPr>
          <p:cNvPr id="5" name="Date Placeholder 17"/>
          <p:cNvSpPr>
            <a:spLocks noGrp="1"/>
          </p:cNvSpPr>
          <p:nvPr>
            <p:ph type="dt" sz="half" idx="10"/>
          </p:nvPr>
        </p:nvSpPr>
        <p:spPr/>
        <p:txBody>
          <a:bodyPr anchor="ctr"/>
          <a:lstStyle>
            <a:lvl1pPr>
              <a:defRPr sz="1100">
                <a:solidFill>
                  <a:srgbClr val="FFFFFF"/>
                </a:solidFill>
              </a:defRPr>
            </a:lvl1pPr>
          </a:lstStyle>
          <a:p>
            <a:pPr>
              <a:defRPr/>
            </a:pPr>
            <a:fld id="{895D5C58-6694-4784-9C30-F89E7959A413}" type="datetime1">
              <a:rPr lang="en-US" smtClean="0"/>
              <a:t>5/16/2022</a:t>
            </a:fld>
            <a:endParaRPr lang="en-US" dirty="0"/>
          </a:p>
        </p:txBody>
      </p:sp>
      <p:sp>
        <p:nvSpPr>
          <p:cNvPr id="6" name="Slide Number Placeholder 19"/>
          <p:cNvSpPr>
            <a:spLocks noGrp="1"/>
          </p:cNvSpPr>
          <p:nvPr>
            <p:ph type="sldNum" sz="quarter" idx="11"/>
          </p:nvPr>
        </p:nvSpPr>
        <p:spPr/>
        <p:txBody>
          <a:bodyPr/>
          <a:lstStyle>
            <a:lvl1pPr>
              <a:defRPr smtClean="0"/>
            </a:lvl1pPr>
          </a:lstStyle>
          <a:p>
            <a:pPr>
              <a:defRPr/>
            </a:pPr>
            <a:fld id="{EAA23227-AA55-4709-8E00-970C963FF9AB}" type="slidenum">
              <a:rPr lang="en-US" altLang="en-US"/>
              <a:pPr>
                <a:defRPr/>
              </a:pPr>
              <a:t>‹#›</a:t>
            </a:fld>
            <a:endParaRPr lang="en-US" altLang="en-US"/>
          </a:p>
        </p:txBody>
      </p:sp>
    </p:spTree>
    <p:extLst>
      <p:ext uri="{BB962C8B-B14F-4D97-AF65-F5344CB8AC3E}">
        <p14:creationId xmlns:p14="http://schemas.microsoft.com/office/powerpoint/2010/main" val="16103356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43000"/>
            <a:ext cx="4040188" cy="639762"/>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28800"/>
            <a:ext cx="4040188" cy="4084638"/>
          </a:xfrm>
          <a:prstGeom prst="rect">
            <a:avLst/>
          </a:prstGeom>
        </p:spPr>
        <p:txBody>
          <a:bodyPr>
            <a:normAutofit/>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4645025" y="1143000"/>
            <a:ext cx="4041775" cy="639762"/>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28800"/>
            <a:ext cx="4041775" cy="4084638"/>
          </a:xfrm>
          <a:prstGeom prst="rect">
            <a:avLst/>
          </a:prstGeom>
        </p:spPr>
        <p:txBody>
          <a:bodyPr>
            <a:normAutofit/>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Title 1"/>
          <p:cNvSpPr>
            <a:spLocks noGrp="1"/>
          </p:cNvSpPr>
          <p:nvPr>
            <p:ph type="title"/>
          </p:nvPr>
        </p:nvSpPr>
        <p:spPr>
          <a:xfrm>
            <a:off x="457200" y="304800"/>
            <a:ext cx="5410200" cy="454026"/>
          </a:xfrm>
        </p:spPr>
        <p:txBody>
          <a:bodyPr/>
          <a:lstStyle/>
          <a:p>
            <a:r>
              <a:rPr lang="en-US" smtClean="0"/>
              <a:t>Click to edit Master title style</a:t>
            </a:r>
            <a:endParaRPr lang="en-US" dirty="0"/>
          </a:p>
        </p:txBody>
      </p:sp>
      <p:sp>
        <p:nvSpPr>
          <p:cNvPr id="7" name="Date Placeholder 17"/>
          <p:cNvSpPr>
            <a:spLocks noGrp="1"/>
          </p:cNvSpPr>
          <p:nvPr>
            <p:ph type="dt" sz="half" idx="10"/>
          </p:nvPr>
        </p:nvSpPr>
        <p:spPr/>
        <p:txBody>
          <a:bodyPr anchor="ctr"/>
          <a:lstStyle>
            <a:lvl1pPr>
              <a:defRPr sz="1100">
                <a:solidFill>
                  <a:srgbClr val="FFFFFF"/>
                </a:solidFill>
              </a:defRPr>
            </a:lvl1pPr>
          </a:lstStyle>
          <a:p>
            <a:pPr>
              <a:defRPr/>
            </a:pPr>
            <a:fld id="{B4DECDCD-952C-4BBB-BB8E-A34185BA238D}" type="datetime1">
              <a:rPr lang="en-US" smtClean="0"/>
              <a:t>5/16/2022</a:t>
            </a:fld>
            <a:endParaRPr lang="en-US" dirty="0"/>
          </a:p>
        </p:txBody>
      </p:sp>
      <p:sp>
        <p:nvSpPr>
          <p:cNvPr id="8" name="Slide Number Placeholder 19"/>
          <p:cNvSpPr>
            <a:spLocks noGrp="1"/>
          </p:cNvSpPr>
          <p:nvPr>
            <p:ph type="sldNum" sz="quarter" idx="11"/>
          </p:nvPr>
        </p:nvSpPr>
        <p:spPr/>
        <p:txBody>
          <a:bodyPr/>
          <a:lstStyle>
            <a:lvl1pPr>
              <a:defRPr smtClean="0"/>
            </a:lvl1pPr>
          </a:lstStyle>
          <a:p>
            <a:pPr>
              <a:defRPr/>
            </a:pPr>
            <a:fld id="{24D2325F-E3BB-4D1D-804E-0DB6013205BE}" type="slidenum">
              <a:rPr lang="en-US" altLang="en-US"/>
              <a:pPr>
                <a:defRPr/>
              </a:pPr>
              <a:t>‹#›</a:t>
            </a:fld>
            <a:endParaRPr lang="en-US" altLang="en-US"/>
          </a:p>
        </p:txBody>
      </p:sp>
    </p:spTree>
    <p:extLst>
      <p:ext uri="{BB962C8B-B14F-4D97-AF65-F5344CB8AC3E}">
        <p14:creationId xmlns:p14="http://schemas.microsoft.com/office/powerpoint/2010/main" val="33510673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457200" y="304800"/>
            <a:ext cx="5410200" cy="454026"/>
          </a:xfrm>
        </p:spPr>
        <p:txBody>
          <a:bodyPr/>
          <a:lstStyle/>
          <a:p>
            <a:r>
              <a:rPr lang="en-US" smtClean="0"/>
              <a:t>Click to edit Master title style</a:t>
            </a:r>
            <a:endParaRPr lang="en-US" dirty="0"/>
          </a:p>
        </p:txBody>
      </p:sp>
      <p:sp>
        <p:nvSpPr>
          <p:cNvPr id="3" name="Date Placeholder 17"/>
          <p:cNvSpPr>
            <a:spLocks noGrp="1"/>
          </p:cNvSpPr>
          <p:nvPr>
            <p:ph type="dt" sz="half" idx="10"/>
          </p:nvPr>
        </p:nvSpPr>
        <p:spPr/>
        <p:txBody>
          <a:bodyPr anchor="ctr"/>
          <a:lstStyle>
            <a:lvl1pPr>
              <a:defRPr sz="1100">
                <a:solidFill>
                  <a:srgbClr val="FFFFFF"/>
                </a:solidFill>
              </a:defRPr>
            </a:lvl1pPr>
          </a:lstStyle>
          <a:p>
            <a:pPr>
              <a:defRPr/>
            </a:pPr>
            <a:fld id="{FF32194A-C6A4-489A-9CFD-1FE39B2125DD}" type="datetime1">
              <a:rPr lang="en-US" smtClean="0"/>
              <a:t>5/16/2022</a:t>
            </a:fld>
            <a:endParaRPr lang="en-US" dirty="0"/>
          </a:p>
        </p:txBody>
      </p:sp>
      <p:sp>
        <p:nvSpPr>
          <p:cNvPr id="4" name="Slide Number Placeholder 19"/>
          <p:cNvSpPr>
            <a:spLocks noGrp="1"/>
          </p:cNvSpPr>
          <p:nvPr>
            <p:ph type="sldNum" sz="quarter" idx="11"/>
          </p:nvPr>
        </p:nvSpPr>
        <p:spPr/>
        <p:txBody>
          <a:bodyPr/>
          <a:lstStyle>
            <a:lvl1pPr>
              <a:defRPr smtClean="0"/>
            </a:lvl1pPr>
          </a:lstStyle>
          <a:p>
            <a:pPr>
              <a:defRPr/>
            </a:pPr>
            <a:fld id="{D4212864-783F-45C7-B532-D3F5AB3C3A71}" type="slidenum">
              <a:rPr lang="en-US" altLang="en-US"/>
              <a:pPr>
                <a:defRPr/>
              </a:pPr>
              <a:t>‹#›</a:t>
            </a:fld>
            <a:endParaRPr lang="en-US" altLang="en-US"/>
          </a:p>
        </p:txBody>
      </p:sp>
    </p:spTree>
    <p:extLst>
      <p:ext uri="{BB962C8B-B14F-4D97-AF65-F5344CB8AC3E}">
        <p14:creationId xmlns:p14="http://schemas.microsoft.com/office/powerpoint/2010/main" val="239489276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7"/>
          <p:cNvSpPr>
            <a:spLocks noGrp="1"/>
          </p:cNvSpPr>
          <p:nvPr>
            <p:ph type="dt" sz="half" idx="10"/>
          </p:nvPr>
        </p:nvSpPr>
        <p:spPr/>
        <p:txBody>
          <a:bodyPr anchor="ctr"/>
          <a:lstStyle>
            <a:lvl1pPr>
              <a:defRPr sz="1100">
                <a:solidFill>
                  <a:srgbClr val="FFFFFF"/>
                </a:solidFill>
              </a:defRPr>
            </a:lvl1pPr>
          </a:lstStyle>
          <a:p>
            <a:pPr>
              <a:defRPr/>
            </a:pPr>
            <a:fld id="{34793DCC-2C67-4B8A-923A-5D862DC4FF64}" type="datetime1">
              <a:rPr lang="en-US" smtClean="0"/>
              <a:t>5/16/2022</a:t>
            </a:fld>
            <a:endParaRPr lang="en-US" dirty="0"/>
          </a:p>
        </p:txBody>
      </p:sp>
      <p:sp>
        <p:nvSpPr>
          <p:cNvPr id="3" name="Slide Number Placeholder 19"/>
          <p:cNvSpPr>
            <a:spLocks noGrp="1"/>
          </p:cNvSpPr>
          <p:nvPr>
            <p:ph type="sldNum" sz="quarter" idx="11"/>
          </p:nvPr>
        </p:nvSpPr>
        <p:spPr/>
        <p:txBody>
          <a:bodyPr/>
          <a:lstStyle>
            <a:lvl1pPr>
              <a:defRPr smtClean="0"/>
            </a:lvl1pPr>
          </a:lstStyle>
          <a:p>
            <a:pPr>
              <a:defRPr/>
            </a:pPr>
            <a:fld id="{FA1099E4-A273-4EC2-840C-15A243111A86}" type="slidenum">
              <a:rPr lang="en-US" altLang="en-US"/>
              <a:pPr>
                <a:defRPr/>
              </a:pPr>
              <a:t>‹#›</a:t>
            </a:fld>
            <a:endParaRPr lang="en-US" altLang="en-US"/>
          </a:p>
        </p:txBody>
      </p:sp>
    </p:spTree>
    <p:extLst>
      <p:ext uri="{BB962C8B-B14F-4D97-AF65-F5344CB8AC3E}">
        <p14:creationId xmlns:p14="http://schemas.microsoft.com/office/powerpoint/2010/main" val="32788346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Date Placeholder 17"/>
          <p:cNvSpPr>
            <a:spLocks noGrp="1"/>
          </p:cNvSpPr>
          <p:nvPr>
            <p:ph type="dt" sz="half" idx="10"/>
          </p:nvPr>
        </p:nvSpPr>
        <p:spPr>
          <a:xfrm>
            <a:off x="457200" y="6205538"/>
            <a:ext cx="2133600" cy="234950"/>
          </a:xfrm>
        </p:spPr>
        <p:txBody>
          <a:bodyPr anchor="ctr"/>
          <a:lstStyle>
            <a:lvl1pPr>
              <a:defRPr sz="1100">
                <a:solidFill>
                  <a:srgbClr val="FFFFFF"/>
                </a:solidFill>
              </a:defRPr>
            </a:lvl1pPr>
          </a:lstStyle>
          <a:p>
            <a:pPr>
              <a:defRPr/>
            </a:pPr>
            <a:fld id="{A52DED41-3350-47ED-827D-BDAFA63EAB6A}" type="datetime1">
              <a:rPr lang="en-US" smtClean="0"/>
              <a:t>5/16/2022</a:t>
            </a:fld>
            <a:endParaRPr lang="en-US" dirty="0"/>
          </a:p>
        </p:txBody>
      </p:sp>
      <p:sp>
        <p:nvSpPr>
          <p:cNvPr id="4" name="Slide Number Placeholder 19"/>
          <p:cNvSpPr>
            <a:spLocks noGrp="1"/>
          </p:cNvSpPr>
          <p:nvPr>
            <p:ph type="sldNum" sz="quarter" idx="11"/>
          </p:nvPr>
        </p:nvSpPr>
        <p:spPr>
          <a:xfrm>
            <a:off x="7696200" y="6205538"/>
            <a:ext cx="965200" cy="246062"/>
          </a:xfrm>
        </p:spPr>
        <p:txBody>
          <a:bodyPr/>
          <a:lstStyle>
            <a:lvl1pPr>
              <a:defRPr smtClean="0"/>
            </a:lvl1pPr>
          </a:lstStyle>
          <a:p>
            <a:pPr>
              <a:defRPr/>
            </a:pPr>
            <a:fld id="{FA1099E4-A273-4EC2-840C-15A243111A86}" type="slidenum">
              <a:rPr lang="en-US" altLang="en-US"/>
              <a:pPr>
                <a:defRPr/>
              </a:pPr>
              <a:t>‹#›</a:t>
            </a:fld>
            <a:endParaRPr lang="en-US" altLang="en-US"/>
          </a:p>
        </p:txBody>
      </p:sp>
    </p:spTree>
    <p:extLst>
      <p:ext uri="{BB962C8B-B14F-4D97-AF65-F5344CB8AC3E}">
        <p14:creationId xmlns:p14="http://schemas.microsoft.com/office/powerpoint/2010/main" val="67113652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3124200" y="6096000"/>
            <a:ext cx="2895600" cy="377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ea typeface="ＭＳ Ｐゴシック" pitchFamily="-111" charset="-128"/>
                <a:cs typeface="+mn-cs"/>
              </a:defRPr>
            </a:lvl1pPr>
          </a:lstStyle>
          <a:p>
            <a:pPr>
              <a:defRPr/>
            </a:pPr>
            <a:endParaRPr lang="en-US" dirty="0"/>
          </a:p>
        </p:txBody>
      </p:sp>
      <p:sp>
        <p:nvSpPr>
          <p:cNvPr id="12" name="TextBox 11"/>
          <p:cNvSpPr txBox="1"/>
          <p:nvPr/>
        </p:nvSpPr>
        <p:spPr>
          <a:xfrm>
            <a:off x="4572000" y="76200"/>
            <a:ext cx="4648200" cy="307975"/>
          </a:xfrm>
          <a:prstGeom prst="rect">
            <a:avLst/>
          </a:prstGeom>
          <a:noFill/>
        </p:spPr>
        <p:txBody>
          <a:bodyPr>
            <a:spAutoFit/>
          </a:bodyPr>
          <a:lstStyle>
            <a:lvl1pPr eaLnBrk="0" hangingPunct="0">
              <a:defRPr sz="2400">
                <a:solidFill>
                  <a:schemeClr val="tx1"/>
                </a:solidFill>
                <a:latin typeface="Arial" charset="0"/>
                <a:ea typeface="ＭＳ Ｐゴシック" pitchFamily="-111" charset="-128"/>
              </a:defRPr>
            </a:lvl1pPr>
            <a:lvl2pPr marL="37931725" indent="-37474525" eaLnBrk="0" hangingPunct="0">
              <a:defRPr sz="2400">
                <a:solidFill>
                  <a:schemeClr val="tx1"/>
                </a:solidFill>
                <a:latin typeface="Arial" charset="0"/>
                <a:ea typeface="ＭＳ Ｐゴシック" pitchFamily="-111" charset="-128"/>
              </a:defRPr>
            </a:lvl2pPr>
            <a:lvl3pPr eaLnBrk="0" hangingPunct="0">
              <a:defRPr sz="2400">
                <a:solidFill>
                  <a:schemeClr val="tx1"/>
                </a:solidFill>
                <a:latin typeface="Arial" charset="0"/>
                <a:ea typeface="ＭＳ Ｐゴシック" pitchFamily="-111" charset="-128"/>
              </a:defRPr>
            </a:lvl3pPr>
            <a:lvl4pPr eaLnBrk="0" hangingPunct="0">
              <a:defRPr sz="2400">
                <a:solidFill>
                  <a:schemeClr val="tx1"/>
                </a:solidFill>
                <a:latin typeface="Arial" charset="0"/>
                <a:ea typeface="ＭＳ Ｐゴシック" pitchFamily="-111" charset="-128"/>
              </a:defRPr>
            </a:lvl4pPr>
            <a:lvl5pPr eaLnBrk="0" hangingPunct="0">
              <a:defRPr sz="2400">
                <a:solidFill>
                  <a:schemeClr val="tx1"/>
                </a:solidFill>
                <a:latin typeface="Arial" charset="0"/>
                <a:ea typeface="ＭＳ Ｐゴシック" pitchFamily="-111" charset="-128"/>
              </a:defRPr>
            </a:lvl5pPr>
            <a:lvl6pPr marL="457200" eaLnBrk="0" fontAlgn="base" hangingPunct="0">
              <a:spcBef>
                <a:spcPct val="0"/>
              </a:spcBef>
              <a:spcAft>
                <a:spcPct val="0"/>
              </a:spcAft>
              <a:defRPr sz="2400">
                <a:solidFill>
                  <a:schemeClr val="tx1"/>
                </a:solidFill>
                <a:latin typeface="Arial" charset="0"/>
                <a:ea typeface="ＭＳ Ｐゴシック" pitchFamily="-111" charset="-128"/>
              </a:defRPr>
            </a:lvl6pPr>
            <a:lvl7pPr marL="914400" eaLnBrk="0" fontAlgn="base" hangingPunct="0">
              <a:spcBef>
                <a:spcPct val="0"/>
              </a:spcBef>
              <a:spcAft>
                <a:spcPct val="0"/>
              </a:spcAft>
              <a:defRPr sz="2400">
                <a:solidFill>
                  <a:schemeClr val="tx1"/>
                </a:solidFill>
                <a:latin typeface="Arial" charset="0"/>
                <a:ea typeface="ＭＳ Ｐゴシック" pitchFamily="-111" charset="-128"/>
              </a:defRPr>
            </a:lvl7pPr>
            <a:lvl8pPr marL="1371600" eaLnBrk="0" fontAlgn="base" hangingPunct="0">
              <a:spcBef>
                <a:spcPct val="0"/>
              </a:spcBef>
              <a:spcAft>
                <a:spcPct val="0"/>
              </a:spcAft>
              <a:defRPr sz="2400">
                <a:solidFill>
                  <a:schemeClr val="tx1"/>
                </a:solidFill>
                <a:latin typeface="Arial" charset="0"/>
                <a:ea typeface="ＭＳ Ｐゴシック" pitchFamily="-111" charset="-128"/>
              </a:defRPr>
            </a:lvl8pPr>
            <a:lvl9pPr marL="1828800" eaLnBrk="0" fontAlgn="base" hangingPunct="0">
              <a:spcBef>
                <a:spcPct val="0"/>
              </a:spcBef>
              <a:spcAft>
                <a:spcPct val="0"/>
              </a:spcAft>
              <a:defRPr sz="2400">
                <a:solidFill>
                  <a:schemeClr val="tx1"/>
                </a:solidFill>
                <a:latin typeface="Arial" charset="0"/>
                <a:ea typeface="ＭＳ Ｐゴシック" pitchFamily="-111" charset="-128"/>
              </a:defRPr>
            </a:lvl9pPr>
          </a:lstStyle>
          <a:p>
            <a:pPr eaLnBrk="1" hangingPunct="1">
              <a:defRPr/>
            </a:pPr>
            <a:endParaRPr lang="en-US" sz="1400" b="1" dirty="0">
              <a:solidFill>
                <a:srgbClr val="000000"/>
              </a:solidFill>
              <a:latin typeface="Verdana" pitchFamily="34" charset="0"/>
            </a:endParaRPr>
          </a:p>
        </p:txBody>
      </p:sp>
      <p:sp>
        <p:nvSpPr>
          <p:cNvPr id="2054" name="Text Placeholder 2"/>
          <p:cNvSpPr>
            <a:spLocks noGrp="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grpSp>
        <p:nvGrpSpPr>
          <p:cNvPr id="2055" name="Group 3"/>
          <p:cNvGrpSpPr>
            <a:grpSpLocks/>
          </p:cNvGrpSpPr>
          <p:nvPr/>
        </p:nvGrpSpPr>
        <p:grpSpPr bwMode="auto">
          <a:xfrm>
            <a:off x="457200" y="6205538"/>
            <a:ext cx="8229600" cy="271462"/>
            <a:chOff x="457200" y="6076950"/>
            <a:chExt cx="8229600" cy="400050"/>
          </a:xfrm>
        </p:grpSpPr>
        <p:pic>
          <p:nvPicPr>
            <p:cNvPr id="206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6076950"/>
              <a:ext cx="82296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p:nvSpPr>
          <p:spPr>
            <a:xfrm>
              <a:off x="7696200" y="6076950"/>
              <a:ext cx="990600" cy="400050"/>
            </a:xfrm>
            <a:prstGeom prst="rect">
              <a:avLst/>
            </a:prstGeom>
            <a:solidFill>
              <a:srgbClr val="73ADDD"/>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FF"/>
                </a:solidFill>
              </a:endParaRPr>
            </a:p>
          </p:txBody>
        </p:sp>
      </p:grpSp>
      <p:grpSp>
        <p:nvGrpSpPr>
          <p:cNvPr id="2056" name="Group 4"/>
          <p:cNvGrpSpPr>
            <a:grpSpLocks/>
          </p:cNvGrpSpPr>
          <p:nvPr/>
        </p:nvGrpSpPr>
        <p:grpSpPr bwMode="auto">
          <a:xfrm>
            <a:off x="457200" y="304800"/>
            <a:ext cx="8434388" cy="685800"/>
            <a:chOff x="457200" y="304800"/>
            <a:chExt cx="8434717" cy="685800"/>
          </a:xfrm>
        </p:grpSpPr>
        <p:pic>
          <p:nvPicPr>
            <p:cNvPr id="205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92483" y="350851"/>
              <a:ext cx="2899434" cy="593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304800"/>
              <a:ext cx="54102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057" name="Title Placeholder 1"/>
          <p:cNvSpPr>
            <a:spLocks noGrp="1"/>
          </p:cNvSpPr>
          <p:nvPr>
            <p:ph type="title"/>
          </p:nvPr>
        </p:nvSpPr>
        <p:spPr bwMode="auto">
          <a:xfrm>
            <a:off x="457200" y="304800"/>
            <a:ext cx="54102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6" name="Slide Number Placeholder 2"/>
          <p:cNvSpPr>
            <a:spLocks noGrp="1"/>
          </p:cNvSpPr>
          <p:nvPr>
            <p:ph type="sldNum" sz="quarter" idx="4"/>
          </p:nvPr>
        </p:nvSpPr>
        <p:spPr>
          <a:xfrm>
            <a:off x="7696200" y="6205538"/>
            <a:ext cx="965200" cy="246062"/>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100" smtClean="0">
                <a:solidFill>
                  <a:srgbClr val="000000"/>
                </a:solidFill>
                <a:cs typeface="Arial" panose="020B0604020202020204" pitchFamily="34" charset="0"/>
              </a:defRPr>
            </a:lvl1pPr>
          </a:lstStyle>
          <a:p>
            <a:pPr>
              <a:defRPr/>
            </a:pPr>
            <a:fld id="{AA7C0336-49DD-4354-B64E-05E1831628B1}" type="slidenum">
              <a:rPr lang="en-US" altLang="en-US"/>
              <a:pPr>
                <a:defRPr/>
              </a:pPr>
              <a:t>‹#›</a:t>
            </a:fld>
            <a:endParaRPr lang="en-US" altLang="en-US"/>
          </a:p>
        </p:txBody>
      </p:sp>
      <p:sp>
        <p:nvSpPr>
          <p:cNvPr id="1028" name="Rectangle 4"/>
          <p:cNvSpPr>
            <a:spLocks noGrp="1" noChangeArrowheads="1"/>
          </p:cNvSpPr>
          <p:nvPr>
            <p:ph type="dt" sz="half" idx="2"/>
          </p:nvPr>
        </p:nvSpPr>
        <p:spPr bwMode="auto">
          <a:xfrm>
            <a:off x="457200" y="6205538"/>
            <a:ext cx="2133600"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ea typeface="ＭＳ Ｐゴシック" pitchFamily="-111" charset="-128"/>
                <a:cs typeface="+mn-cs"/>
              </a:defRPr>
            </a:lvl1pPr>
          </a:lstStyle>
          <a:p>
            <a:pPr>
              <a:defRPr/>
            </a:pPr>
            <a:fld id="{D1290532-7F03-4EEE-9914-7AAAE395F645}" type="datetime1">
              <a:rPr lang="en-US" smtClean="0"/>
              <a:t>5/16/2022</a:t>
            </a:fld>
            <a:endParaRPr lang="en-US"/>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2800">
          <a:solidFill>
            <a:schemeClr val="bg1"/>
          </a:solidFill>
          <a:latin typeface="+mj-lt"/>
          <a:ea typeface="ＭＳ Ｐゴシック" pitchFamily="-111" charset="-128"/>
          <a:cs typeface="ＭＳ Ｐゴシック" pitchFamily="-111" charset="-128"/>
        </a:defRPr>
      </a:lvl1pPr>
      <a:lvl2pPr algn="l" rtl="0" eaLnBrk="0" fontAlgn="base" hangingPunct="0">
        <a:spcBef>
          <a:spcPct val="0"/>
        </a:spcBef>
        <a:spcAft>
          <a:spcPct val="0"/>
        </a:spcAft>
        <a:defRPr sz="2800">
          <a:solidFill>
            <a:schemeClr val="bg1"/>
          </a:solidFill>
          <a:latin typeface="Arial"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2800">
          <a:solidFill>
            <a:schemeClr val="bg1"/>
          </a:solidFill>
          <a:latin typeface="Arial"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2800">
          <a:solidFill>
            <a:schemeClr val="bg1"/>
          </a:solidFill>
          <a:latin typeface="Arial"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2800">
          <a:solidFill>
            <a:schemeClr val="bg1"/>
          </a:solidFill>
          <a:latin typeface="Arial" pitchFamily="-111" charset="0"/>
          <a:ea typeface="ＭＳ Ｐゴシック" pitchFamily="-111" charset="-128"/>
          <a:cs typeface="ＭＳ Ｐゴシック" pitchFamily="-111" charset="-128"/>
        </a:defRPr>
      </a:lvl5pPr>
      <a:lvl6pPr marL="457200" algn="ctr" rtl="0" eaLnBrk="1" fontAlgn="base" hangingPunct="1">
        <a:spcBef>
          <a:spcPct val="0"/>
        </a:spcBef>
        <a:spcAft>
          <a:spcPct val="0"/>
        </a:spcAft>
        <a:defRPr sz="4400">
          <a:solidFill>
            <a:schemeClr val="tx2"/>
          </a:solidFill>
          <a:latin typeface="Arial" pitchFamily="-111" charset="0"/>
        </a:defRPr>
      </a:lvl6pPr>
      <a:lvl7pPr marL="914400" algn="ctr" rtl="0" eaLnBrk="1" fontAlgn="base" hangingPunct="1">
        <a:spcBef>
          <a:spcPct val="0"/>
        </a:spcBef>
        <a:spcAft>
          <a:spcPct val="0"/>
        </a:spcAft>
        <a:defRPr sz="4400">
          <a:solidFill>
            <a:schemeClr val="tx2"/>
          </a:solidFill>
          <a:latin typeface="Arial" pitchFamily="-111" charset="0"/>
        </a:defRPr>
      </a:lvl7pPr>
      <a:lvl8pPr marL="1371600" algn="ctr" rtl="0" eaLnBrk="1" fontAlgn="base" hangingPunct="1">
        <a:spcBef>
          <a:spcPct val="0"/>
        </a:spcBef>
        <a:spcAft>
          <a:spcPct val="0"/>
        </a:spcAft>
        <a:defRPr sz="4400">
          <a:solidFill>
            <a:schemeClr val="tx2"/>
          </a:solidFill>
          <a:latin typeface="Arial" pitchFamily="-111" charset="0"/>
        </a:defRPr>
      </a:lvl8pPr>
      <a:lvl9pPr marL="1828800" algn="ctr" rtl="0" eaLnBrk="1" fontAlgn="base" hangingPunct="1">
        <a:spcBef>
          <a:spcPct val="0"/>
        </a:spcBef>
        <a:spcAft>
          <a:spcPct val="0"/>
        </a:spcAft>
        <a:defRPr sz="4400">
          <a:solidFill>
            <a:schemeClr val="tx2"/>
          </a:solidFill>
          <a:latin typeface="Arial" pitchFamily="-111"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pitchFamily="-111" charset="-128"/>
          <a:cs typeface="ＭＳ Ｐゴシック" pitchFamily="-111"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pitchFamily="-111"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pitchFamily="-111"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11" charset="-128"/>
        </a:defRPr>
      </a:lvl4pPr>
      <a:lvl5pPr marL="2057400" indent="-228600" algn="l" rtl="0" eaLnBrk="0" fontAlgn="base" hangingPunct="0">
        <a:spcBef>
          <a:spcPct val="20000"/>
        </a:spcBef>
        <a:spcAft>
          <a:spcPct val="0"/>
        </a:spcAft>
        <a:buChar char="»"/>
        <a:defRPr>
          <a:solidFill>
            <a:schemeClr val="tx1"/>
          </a:solidFill>
          <a:latin typeface="+mn-lt"/>
          <a:ea typeface="ＭＳ Ｐゴシック" pitchFamily="-111" charset="-128"/>
        </a:defRPr>
      </a:lvl5pPr>
      <a:lvl6pPr marL="2514600" indent="-228600" algn="l" rtl="0" eaLnBrk="1" fontAlgn="base" hangingPunct="1">
        <a:spcBef>
          <a:spcPct val="20000"/>
        </a:spcBef>
        <a:spcAft>
          <a:spcPct val="0"/>
        </a:spcAft>
        <a:buClr>
          <a:srgbClr val="E42D1A"/>
        </a:buClr>
        <a:buChar char="»"/>
        <a:defRPr sz="2000">
          <a:solidFill>
            <a:schemeClr val="tx1"/>
          </a:solidFill>
          <a:latin typeface="+mn-lt"/>
          <a:ea typeface="ＭＳ Ｐゴシック" pitchFamily="-111" charset="-128"/>
        </a:defRPr>
      </a:lvl6pPr>
      <a:lvl7pPr marL="2971800" indent="-228600" algn="l" rtl="0" eaLnBrk="1" fontAlgn="base" hangingPunct="1">
        <a:spcBef>
          <a:spcPct val="20000"/>
        </a:spcBef>
        <a:spcAft>
          <a:spcPct val="0"/>
        </a:spcAft>
        <a:buClr>
          <a:srgbClr val="E42D1A"/>
        </a:buClr>
        <a:buChar char="»"/>
        <a:defRPr sz="2000">
          <a:solidFill>
            <a:schemeClr val="tx1"/>
          </a:solidFill>
          <a:latin typeface="+mn-lt"/>
          <a:ea typeface="ＭＳ Ｐゴシック" pitchFamily="-111" charset="-128"/>
        </a:defRPr>
      </a:lvl7pPr>
      <a:lvl8pPr marL="3429000" indent="-228600" algn="l" rtl="0" eaLnBrk="1" fontAlgn="base" hangingPunct="1">
        <a:spcBef>
          <a:spcPct val="20000"/>
        </a:spcBef>
        <a:spcAft>
          <a:spcPct val="0"/>
        </a:spcAft>
        <a:buClr>
          <a:srgbClr val="E42D1A"/>
        </a:buClr>
        <a:buChar char="»"/>
        <a:defRPr sz="2000">
          <a:solidFill>
            <a:schemeClr val="tx1"/>
          </a:solidFill>
          <a:latin typeface="+mn-lt"/>
          <a:ea typeface="ＭＳ Ｐゴシック" pitchFamily="-111" charset="-128"/>
        </a:defRPr>
      </a:lvl8pPr>
      <a:lvl9pPr marL="3886200" indent="-228600" algn="l" rtl="0" eaLnBrk="1" fontAlgn="base" hangingPunct="1">
        <a:spcBef>
          <a:spcPct val="20000"/>
        </a:spcBef>
        <a:spcAft>
          <a:spcPct val="0"/>
        </a:spcAft>
        <a:buClr>
          <a:srgbClr val="E42D1A"/>
        </a:buClr>
        <a:buChar char="»"/>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collab.pa.gov/dhs/pacses/Shared%20Documents/Technology%20Refresh%20Suite/How%20to%20Capture%20the%20Error%20Log.doc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ollab.pa.gov/dhs/pacses/_layouts/15/WopiFrame.aspx?sourcedoc=%7b681C0ED7-CF7F-4322-A5DC-AC2D2D97A052%7d&amp;file=Combining%20Duplicate%20Members.docx&amp;action=default&amp;DefaultItemOpen=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ollab.pa.gov/dhs/pacses/_layouts/15/WopiFrame.aspx?sourcedoc=%7b43EDBA9F-3595-41D1-A6FE-CF28DD7159FC%7d&amp;file=IV-E%20Non%20IV-E%20Case%20Processing%20Desk%20Reference.docx&amp;action=default&amp;DefaultItemOpen=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HelpDeskTeam@PACSES.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pacseti.psu.edu/" TargetMode="External"/><Relationship Id="rId2" Type="http://schemas.openxmlformats.org/officeDocument/2006/relationships/hyperlink" Target="https://collab.pa.gov/dhs/pacses/sitepages/home.aspx" TargetMode="External"/><Relationship Id="rId1" Type="http://schemas.openxmlformats.org/officeDocument/2006/relationships/slideLayout" Target="../slideLayouts/slideLayout2.xml"/><Relationship Id="rId4" Type="http://schemas.openxmlformats.org/officeDocument/2006/relationships/hyperlink" Target="https://www.acf.hhs.gov/css/about"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collab.pa.gov/dhs/pacses/Shared%20Documents/Technology%20Refresh%20Suite/Open%20Tech%20Refresh%201.2%20Bugs%20(WO-5032).xlsx" TargetMode="External"/><Relationship Id="rId3" Type="http://schemas.openxmlformats.org/officeDocument/2006/relationships/hyperlink" Target="https://collab.pa.gov/dhs/pacses/Shared%20Documents/Technology%20Refresh%20Suite/How%20to%20Capture%20the%20Error%20Log.docx" TargetMode="External"/><Relationship Id="rId7" Type="http://schemas.openxmlformats.org/officeDocument/2006/relationships/hyperlink" Target="https://collab.pa.gov/dhs/pacses/Shared%20Documents/Publications/Current%20Bugs%20and%20Change%20Requests/PACSES%20Open%20Bug%20Report.xlsx" TargetMode="External"/><Relationship Id="rId2" Type="http://schemas.openxmlformats.org/officeDocument/2006/relationships/hyperlink" Target="https://collab.pa.gov/dhs/pacses/_layouts/15/WopiFrame.aspx?sourcedoc=%7b117BEB5A-7C90-45A2-89F4-BD9CF724AFF8%7d&amp;file=County%20Assign%20SME.xls&amp;action=default&amp;DefaultItemOpen=1" TargetMode="External"/><Relationship Id="rId1" Type="http://schemas.openxmlformats.org/officeDocument/2006/relationships/slideLayout" Target="../slideLayouts/slideLayout2.xml"/><Relationship Id="rId6" Type="http://schemas.openxmlformats.org/officeDocument/2006/relationships/hyperlink" Target="https://collab.pa.gov/dhs/pacses/Shared%20Documents/Publications/PACSES%20Tips.pdf#search=pacses%20tips" TargetMode="External"/><Relationship Id="rId5" Type="http://schemas.openxmlformats.org/officeDocument/2006/relationships/hyperlink" Target="https://collab.pa.gov/dhs/pacses/Shared%20Documents/PACSES%20Admin/Elements%20Required%20for%20PSR%20Processing.pdf#search=elements%20PSR" TargetMode="External"/><Relationship Id="rId10" Type="http://schemas.openxmlformats.org/officeDocument/2006/relationships/hyperlink" Target="https://collab.pa.gov/dhs/pacses/_layouts/15/WopiFrame.aspx?sourcedoc=%7b43EDBA9F-3595-41D1-A6FE-CF28DD7159FC%7d&amp;file=IV-E%20Non%20IV-E%20Case%20Processing%20Desk%20Reference.docx&amp;action=default&amp;DefaultItemOpen=1" TargetMode="External"/><Relationship Id="rId4" Type="http://schemas.openxmlformats.org/officeDocument/2006/relationships/hyperlink" Target="https://collab.pa.gov/dhs/pacses/_layouts/15/WopiFrame.aspx?sourcedoc=%7bBFBD4577-A1B1-4A98-8D6D-9C2DE8B6F743%7d&amp;file=BCSE%20Staff%20Directory.docx&amp;action=default&amp;DefaultItemOpen=1" TargetMode="External"/><Relationship Id="rId9" Type="http://schemas.openxmlformats.org/officeDocument/2006/relationships/hyperlink" Target="https://collab.pa.gov/dhs/pacses/_layouts/15/WopiFrame.aspx?sourcedoc=%7b681C0ED7-CF7F-4322-A5DC-AC2D2D97A052%7d&amp;file=Combining%20Duplicate%20Members.docx&amp;action=default&amp;DefaultItemOpen=1"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mailto:kellybare@pacses.com" TargetMode="External"/><Relationship Id="rId2" Type="http://schemas.openxmlformats.org/officeDocument/2006/relationships/hyperlink" Target="mailto:jessicamoyer@pacses.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ra-DRSFinancials@pa.gov" TargetMode="External"/><Relationship Id="rId2" Type="http://schemas.openxmlformats.org/officeDocument/2006/relationships/hyperlink" Target="mailto:ra-DRSMemoInquiries@pa.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6591300" y="5442466"/>
            <a:ext cx="2095500" cy="714375"/>
          </a:xfrm>
          <a:prstGeom prst="rect">
            <a:avLst/>
          </a:prstGeom>
        </p:spPr>
      </p:pic>
      <p:sp>
        <p:nvSpPr>
          <p:cNvPr id="3" name="Title 2"/>
          <p:cNvSpPr>
            <a:spLocks noGrp="1"/>
          </p:cNvSpPr>
          <p:nvPr>
            <p:ph type="ctrTitle"/>
          </p:nvPr>
        </p:nvSpPr>
        <p:spPr/>
        <p:txBody>
          <a:bodyPr/>
          <a:lstStyle/>
          <a:p>
            <a:r>
              <a:rPr lang="en-US" dirty="0" smtClean="0"/>
              <a:t/>
            </a:r>
            <a:br>
              <a:rPr lang="en-US" dirty="0" smtClean="0"/>
            </a:br>
            <a:r>
              <a:rPr lang="en-US" dirty="0"/>
              <a:t/>
            </a:r>
            <a:br>
              <a:rPr lang="en-US" dirty="0"/>
            </a:br>
            <a:r>
              <a:rPr lang="en-US" dirty="0" smtClean="0"/>
              <a:t>The </a:t>
            </a:r>
            <a:r>
              <a:rPr lang="en-US" dirty="0"/>
              <a:t>Secret Life of </a:t>
            </a:r>
            <a:r>
              <a:rPr lang="en-US" dirty="0" smtClean="0"/>
              <a:t>SMEs</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346011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648450" y="5413891"/>
            <a:ext cx="2095500" cy="714375"/>
          </a:xfrm>
          <a:prstGeom prst="rect">
            <a:avLst/>
          </a:prstGeom>
        </p:spPr>
      </p:pic>
      <p:sp>
        <p:nvSpPr>
          <p:cNvPr id="4" name="Title 3"/>
          <p:cNvSpPr>
            <a:spLocks noGrp="1"/>
          </p:cNvSpPr>
          <p:nvPr>
            <p:ph type="title"/>
          </p:nvPr>
        </p:nvSpPr>
        <p:spPr/>
        <p:txBody>
          <a:bodyPr/>
          <a:lstStyle/>
          <a:p>
            <a:r>
              <a:rPr lang="en-US" dirty="0"/>
              <a:t>Is it a bug?  (continued)</a:t>
            </a:r>
          </a:p>
        </p:txBody>
      </p:sp>
      <p:sp>
        <p:nvSpPr>
          <p:cNvPr id="5" name="Text Placeholder 4"/>
          <p:cNvSpPr>
            <a:spLocks noGrp="1"/>
          </p:cNvSpPr>
          <p:nvPr>
            <p:ph type="body" sz="quarter" idx="13"/>
          </p:nvPr>
        </p:nvSpPr>
        <p:spPr/>
        <p:txBody>
          <a:bodyPr/>
          <a:lstStyle/>
          <a:p>
            <a:pPr>
              <a:spcAft>
                <a:spcPts val="600"/>
              </a:spcAft>
            </a:pPr>
            <a:r>
              <a:rPr lang="en-US" sz="2000" dirty="0" smtClean="0"/>
              <a:t>Error Message Log</a:t>
            </a:r>
          </a:p>
          <a:p>
            <a:pPr lvl="1">
              <a:spcAft>
                <a:spcPts val="600"/>
              </a:spcAft>
            </a:pPr>
            <a:r>
              <a:rPr lang="en-US" sz="1800" dirty="0" smtClean="0"/>
              <a:t>Provides details for the Application Team when researching </a:t>
            </a:r>
            <a:r>
              <a:rPr lang="en-US" sz="1800" dirty="0" err="1" smtClean="0"/>
              <a:t>ePACSES</a:t>
            </a:r>
            <a:r>
              <a:rPr lang="en-US" sz="1800" dirty="0" smtClean="0"/>
              <a:t> issues</a:t>
            </a:r>
          </a:p>
          <a:p>
            <a:pPr lvl="1">
              <a:spcAft>
                <a:spcPts val="600"/>
              </a:spcAft>
            </a:pPr>
            <a:r>
              <a:rPr lang="en-US" sz="1800" dirty="0" smtClean="0"/>
              <a:t>Instructions for locating the error log on a worker’s PC are in the </a:t>
            </a:r>
            <a:r>
              <a:rPr lang="en-US" sz="1800" dirty="0"/>
              <a:t>Technology Refresh Suite </a:t>
            </a:r>
            <a:r>
              <a:rPr lang="en-US" sz="1800" dirty="0" smtClean="0"/>
              <a:t>(</a:t>
            </a:r>
            <a:r>
              <a:rPr lang="en-US" sz="1800" dirty="0" smtClean="0">
                <a:hlinkClick r:id="rId4"/>
              </a:rPr>
              <a:t>How to Capture the Error Log</a:t>
            </a:r>
            <a:r>
              <a:rPr lang="en-US" sz="1800" dirty="0" smtClean="0"/>
              <a:t>)</a:t>
            </a:r>
          </a:p>
          <a:p>
            <a:pPr marL="914400" lvl="2" indent="0">
              <a:buNone/>
            </a:pPr>
            <a:endParaRPr lang="en-US" dirty="0" smtClean="0"/>
          </a:p>
          <a:p>
            <a:pPr marL="914400" lvl="2" indent="0">
              <a:buNone/>
            </a:pPr>
            <a:endParaRPr lang="en-US" dirty="0"/>
          </a:p>
          <a:p>
            <a:pPr marL="914400" lvl="2" indent="0">
              <a:buNone/>
            </a:pPr>
            <a:endParaRPr lang="en-US" dirty="0" smtClean="0"/>
          </a:p>
          <a:p>
            <a:pPr marL="914400" lvl="2" indent="0">
              <a:buNone/>
            </a:pPr>
            <a:endParaRPr lang="en-US" dirty="0"/>
          </a:p>
          <a:p>
            <a:pPr>
              <a:spcAft>
                <a:spcPts val="600"/>
              </a:spcAft>
            </a:pPr>
            <a:r>
              <a:rPr lang="en-US" sz="2000" dirty="0" smtClean="0"/>
              <a:t>Bug status updates</a:t>
            </a:r>
          </a:p>
          <a:p>
            <a:pPr lvl="1">
              <a:spcAft>
                <a:spcPts val="600"/>
              </a:spcAft>
            </a:pPr>
            <a:r>
              <a:rPr lang="en-US" sz="1800" dirty="0" smtClean="0"/>
              <a:t>Ask your SME</a:t>
            </a:r>
          </a:p>
          <a:p>
            <a:pPr lvl="1">
              <a:spcAft>
                <a:spcPts val="600"/>
              </a:spcAft>
            </a:pPr>
            <a:r>
              <a:rPr lang="en-US" sz="1800" dirty="0" smtClean="0"/>
              <a:t>Bug/Change Request open discussion in </a:t>
            </a:r>
            <a:r>
              <a:rPr lang="en-US" sz="1800" dirty="0" err="1" smtClean="0"/>
              <a:t>PACSES</a:t>
            </a:r>
            <a:r>
              <a:rPr lang="en-US" sz="1800" dirty="0" smtClean="0"/>
              <a:t> Advisory Committee (PAC)</a:t>
            </a:r>
            <a:endParaRPr lang="en-US" sz="1800" dirty="0"/>
          </a:p>
        </p:txBody>
      </p:sp>
      <p:pic>
        <p:nvPicPr>
          <p:cNvPr id="3" name="Picture 2"/>
          <p:cNvPicPr>
            <a:picLocks noChangeAspect="1"/>
          </p:cNvPicPr>
          <p:nvPr/>
        </p:nvPicPr>
        <p:blipFill>
          <a:blip r:embed="rId5"/>
          <a:stretch>
            <a:fillRect/>
          </a:stretch>
        </p:blipFill>
        <p:spPr>
          <a:xfrm>
            <a:off x="914400" y="2971800"/>
            <a:ext cx="7512613" cy="1231890"/>
          </a:xfrm>
          <a:prstGeom prst="rect">
            <a:avLst/>
          </a:prstGeom>
          <a:ln w="3175">
            <a:solidFill>
              <a:schemeClr val="tx1"/>
            </a:solidFill>
          </a:ln>
        </p:spPr>
      </p:pic>
    </p:spTree>
    <p:extLst>
      <p:ext uri="{BB962C8B-B14F-4D97-AF65-F5344CB8AC3E}">
        <p14:creationId xmlns:p14="http://schemas.microsoft.com/office/powerpoint/2010/main" val="1075987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591300" y="5438775"/>
            <a:ext cx="2095500" cy="714375"/>
          </a:xfrm>
          <a:prstGeom prst="rect">
            <a:avLst/>
          </a:prstGeom>
        </p:spPr>
      </p:pic>
      <p:sp>
        <p:nvSpPr>
          <p:cNvPr id="4" name="Title 3"/>
          <p:cNvSpPr>
            <a:spLocks noGrp="1"/>
          </p:cNvSpPr>
          <p:nvPr>
            <p:ph type="title"/>
          </p:nvPr>
        </p:nvSpPr>
        <p:spPr/>
        <p:txBody>
          <a:bodyPr/>
          <a:lstStyle/>
          <a:p>
            <a:r>
              <a:rPr lang="en-US" dirty="0" smtClean="0"/>
              <a:t>Errors Combining Members</a:t>
            </a:r>
            <a:endParaRPr lang="en-US" dirty="0"/>
          </a:p>
        </p:txBody>
      </p:sp>
      <p:sp>
        <p:nvSpPr>
          <p:cNvPr id="5" name="Text Placeholder 4"/>
          <p:cNvSpPr>
            <a:spLocks noGrp="1"/>
          </p:cNvSpPr>
          <p:nvPr>
            <p:ph type="body" sz="quarter" idx="13"/>
          </p:nvPr>
        </p:nvSpPr>
        <p:spPr/>
        <p:txBody>
          <a:bodyPr/>
          <a:lstStyle/>
          <a:p>
            <a:pPr marL="0" indent="0">
              <a:buNone/>
            </a:pPr>
            <a:r>
              <a:rPr lang="en-US" b="1" dirty="0" smtClean="0"/>
              <a:t>Errors when combining duplicate members (</a:t>
            </a:r>
            <a:r>
              <a:rPr lang="en-US" b="1" dirty="0" err="1" smtClean="0"/>
              <a:t>CDUPing</a:t>
            </a:r>
            <a:r>
              <a:rPr lang="en-US" b="1" dirty="0" smtClean="0"/>
              <a:t>)</a:t>
            </a:r>
          </a:p>
          <a:p>
            <a:pPr>
              <a:spcAft>
                <a:spcPts val="600"/>
              </a:spcAft>
            </a:pPr>
            <a:r>
              <a:rPr lang="en-US" sz="2000" dirty="0" smtClean="0"/>
              <a:t>County Ownership error</a:t>
            </a:r>
          </a:p>
          <a:p>
            <a:pPr lvl="1">
              <a:spcAft>
                <a:spcPts val="600"/>
              </a:spcAft>
            </a:pPr>
            <a:r>
              <a:rPr lang="en-US" sz="1800" dirty="0" smtClean="0"/>
              <a:t>The county with the duplicate (bad) member should complete the </a:t>
            </a:r>
            <a:r>
              <a:rPr lang="en-US" sz="1800" dirty="0" err="1" smtClean="0"/>
              <a:t>CDUP</a:t>
            </a:r>
            <a:r>
              <a:rPr lang="en-US" sz="1800" dirty="0" smtClean="0"/>
              <a:t> using the Combine Members button on the Member Summary component for the other county’s member (the original [good] member).  </a:t>
            </a:r>
          </a:p>
          <a:p>
            <a:pPr lvl="1">
              <a:spcAft>
                <a:spcPts val="600"/>
              </a:spcAft>
            </a:pPr>
            <a:r>
              <a:rPr lang="en-US" sz="1800" dirty="0" smtClean="0"/>
              <a:t>A worker cannot combine a member that is not owned by their county into another member.   </a:t>
            </a:r>
          </a:p>
          <a:p>
            <a:pPr marL="457200" lvl="1" indent="0">
              <a:buNone/>
            </a:pPr>
            <a:endParaRPr lang="en-US" sz="1800" dirty="0"/>
          </a:p>
          <a:p>
            <a:pPr marL="457200" lvl="1" indent="0">
              <a:buNone/>
            </a:pPr>
            <a:endParaRPr lang="en-US" sz="1800" dirty="0" smtClean="0"/>
          </a:p>
          <a:p>
            <a:pPr marL="457200" lvl="1" indent="0">
              <a:buNone/>
            </a:pPr>
            <a:r>
              <a:rPr lang="en-US" sz="1800" dirty="0" smtClean="0"/>
              <a:t> </a:t>
            </a:r>
          </a:p>
          <a:p>
            <a:pPr marL="914400" lvl="2" indent="0">
              <a:buNone/>
            </a:pPr>
            <a:endParaRPr lang="en-US" dirty="0" smtClean="0"/>
          </a:p>
          <a:p>
            <a:pPr lvl="1"/>
            <a:endParaRPr lang="en-US" dirty="0"/>
          </a:p>
        </p:txBody>
      </p:sp>
      <p:pic>
        <p:nvPicPr>
          <p:cNvPr id="2" name="Picture 1"/>
          <p:cNvPicPr>
            <a:picLocks noChangeAspect="1"/>
          </p:cNvPicPr>
          <p:nvPr/>
        </p:nvPicPr>
        <p:blipFill>
          <a:blip r:embed="rId4"/>
          <a:stretch>
            <a:fillRect/>
          </a:stretch>
        </p:blipFill>
        <p:spPr>
          <a:xfrm>
            <a:off x="1933575" y="3740506"/>
            <a:ext cx="5200650" cy="1898294"/>
          </a:xfrm>
          <a:prstGeom prst="rect">
            <a:avLst/>
          </a:prstGeom>
          <a:ln w="3175">
            <a:solidFill>
              <a:schemeClr val="tx1"/>
            </a:solidFill>
          </a:ln>
        </p:spPr>
      </p:pic>
    </p:spTree>
    <p:extLst>
      <p:ext uri="{BB962C8B-B14F-4D97-AF65-F5344CB8AC3E}">
        <p14:creationId xmlns:p14="http://schemas.microsoft.com/office/powerpoint/2010/main" val="1246307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Errors Combining Members (continued)</a:t>
            </a:r>
          </a:p>
        </p:txBody>
      </p:sp>
      <p:sp>
        <p:nvSpPr>
          <p:cNvPr id="3" name="Text Placeholder 2"/>
          <p:cNvSpPr>
            <a:spLocks noGrp="1"/>
          </p:cNvSpPr>
          <p:nvPr>
            <p:ph type="body" sz="quarter" idx="13"/>
          </p:nvPr>
        </p:nvSpPr>
        <p:spPr/>
        <p:txBody>
          <a:bodyPr/>
          <a:lstStyle/>
          <a:p>
            <a:pPr>
              <a:spcAft>
                <a:spcPts val="600"/>
              </a:spcAft>
            </a:pPr>
            <a:r>
              <a:rPr lang="en-US" sz="2000" dirty="0"/>
              <a:t>Cannot combine as member has active income withholding order</a:t>
            </a:r>
            <a:r>
              <a:rPr lang="en-US" sz="2000" dirty="0" smtClean="0"/>
              <a:t>.</a:t>
            </a:r>
          </a:p>
          <a:p>
            <a:pPr lvl="1">
              <a:spcAft>
                <a:spcPts val="600"/>
              </a:spcAft>
            </a:pPr>
            <a:r>
              <a:rPr lang="en-US" sz="1800" dirty="0" smtClean="0"/>
              <a:t>This message is received when the duplicate (bad) member has an active IWO. </a:t>
            </a:r>
          </a:p>
          <a:p>
            <a:pPr lvl="1">
              <a:spcAft>
                <a:spcPts val="600"/>
              </a:spcAft>
            </a:pPr>
            <a:r>
              <a:rPr lang="en-US" sz="1800" b="1" dirty="0" smtClean="0"/>
              <a:t>If the duplicate member has an SSN listed under Demographics:  </a:t>
            </a:r>
            <a:r>
              <a:rPr lang="en-US" sz="1800" dirty="0" smtClean="0"/>
              <a:t>Change the status of the IWO to Closed in the member’s Income Withholding component. Combine the members.  Add the employer associated with the IWO to the original (good) member’s Employment Information component if necessary. </a:t>
            </a:r>
          </a:p>
          <a:p>
            <a:pPr lvl="1">
              <a:spcAft>
                <a:spcPts val="600"/>
              </a:spcAft>
            </a:pPr>
            <a:r>
              <a:rPr lang="en-US" sz="1800" b="1" dirty="0"/>
              <a:t>If </a:t>
            </a:r>
            <a:r>
              <a:rPr lang="en-US" sz="1800" b="1" dirty="0" smtClean="0"/>
              <a:t>the duplicate </a:t>
            </a:r>
            <a:r>
              <a:rPr lang="en-US" sz="1800" b="1" dirty="0"/>
              <a:t>member </a:t>
            </a:r>
            <a:r>
              <a:rPr lang="en-US" sz="1800" b="1" dirty="0" smtClean="0"/>
              <a:t>does not have an </a:t>
            </a:r>
            <a:r>
              <a:rPr lang="en-US" sz="1800" b="1" dirty="0"/>
              <a:t>SSN </a:t>
            </a:r>
            <a:r>
              <a:rPr lang="en-US" sz="1800" b="1" dirty="0" smtClean="0"/>
              <a:t>listed under Demographics:  </a:t>
            </a:r>
            <a:r>
              <a:rPr lang="en-US" sz="1800" dirty="0" smtClean="0"/>
              <a:t>End date the employer in the Employment Information component.  Allow batch to run so that the IWO becomes inactive.  Combine </a:t>
            </a:r>
            <a:r>
              <a:rPr lang="en-US" sz="1800" dirty="0"/>
              <a:t>the members.  Add the employer associated with the IWO to the original (good) member’s Employment Information </a:t>
            </a:r>
            <a:r>
              <a:rPr lang="en-US" sz="1800" dirty="0" smtClean="0"/>
              <a:t>component if necessary. </a:t>
            </a:r>
            <a:endParaRPr lang="en-US" sz="1800" dirty="0"/>
          </a:p>
          <a:p>
            <a:pPr lvl="2"/>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12</a:t>
            </a:fld>
            <a:endParaRPr lang="en-US" altLang="en-US"/>
          </a:p>
        </p:txBody>
      </p:sp>
    </p:spTree>
    <p:extLst>
      <p:ext uri="{BB962C8B-B14F-4D97-AF65-F5344CB8AC3E}">
        <p14:creationId xmlns:p14="http://schemas.microsoft.com/office/powerpoint/2010/main" val="1876695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Errors Combining Members (continued)</a:t>
            </a:r>
          </a:p>
        </p:txBody>
      </p:sp>
      <p:sp>
        <p:nvSpPr>
          <p:cNvPr id="3" name="Text Placeholder 2"/>
          <p:cNvSpPr>
            <a:spLocks noGrp="1"/>
          </p:cNvSpPr>
          <p:nvPr>
            <p:ph type="body" sz="quarter" idx="13"/>
          </p:nvPr>
        </p:nvSpPr>
        <p:spPr/>
        <p:txBody>
          <a:bodyPr/>
          <a:lstStyle/>
          <a:p>
            <a:pPr marL="0" indent="0">
              <a:spcAft>
                <a:spcPts val="1000"/>
              </a:spcAft>
              <a:buNone/>
            </a:pPr>
            <a:r>
              <a:rPr lang="en-US" sz="2000" b="1" dirty="0" smtClean="0"/>
              <a:t>Other tips to remember:</a:t>
            </a:r>
          </a:p>
          <a:p>
            <a:pPr>
              <a:spcAft>
                <a:spcPts val="600"/>
              </a:spcAft>
            </a:pPr>
            <a:r>
              <a:rPr lang="en-US" sz="1800" dirty="0" smtClean="0"/>
              <a:t>When the duplicate member is a defendant, review any payments on hold, and reverse or release them prior to combining.</a:t>
            </a:r>
          </a:p>
          <a:p>
            <a:pPr>
              <a:spcAft>
                <a:spcPts val="600"/>
              </a:spcAft>
            </a:pPr>
            <a:r>
              <a:rPr lang="en-US" sz="1800" dirty="0" smtClean="0"/>
              <a:t>When the duplicate member is a plaintiff, make sure any check recipient information on </a:t>
            </a:r>
            <a:r>
              <a:rPr lang="en-US" sz="1800" dirty="0" err="1" smtClean="0"/>
              <a:t>OCKR</a:t>
            </a:r>
            <a:r>
              <a:rPr lang="en-US" sz="1800" dirty="0" smtClean="0"/>
              <a:t> is updated to the member ID for the original member.</a:t>
            </a:r>
          </a:p>
          <a:p>
            <a:pPr>
              <a:spcAft>
                <a:spcPts val="600"/>
              </a:spcAft>
            </a:pPr>
            <a:r>
              <a:rPr lang="en-US" sz="1800" dirty="0" smtClean="0"/>
              <a:t>When the duplicate member is a child, update any debt types on </a:t>
            </a:r>
            <a:r>
              <a:rPr lang="en-US" sz="1800" dirty="0" err="1" smtClean="0"/>
              <a:t>OBLE</a:t>
            </a:r>
            <a:r>
              <a:rPr lang="en-US" sz="1800" dirty="0" smtClean="0"/>
              <a:t> to the original member ID after combining. </a:t>
            </a:r>
          </a:p>
          <a:p>
            <a:pPr>
              <a:spcAft>
                <a:spcPts val="600"/>
              </a:spcAft>
            </a:pPr>
            <a:r>
              <a:rPr lang="en-US" sz="1800" dirty="0"/>
              <a:t>If both the </a:t>
            </a:r>
            <a:r>
              <a:rPr lang="en-US" sz="1800" dirty="0" smtClean="0"/>
              <a:t>original and duplicate members are </a:t>
            </a:r>
            <a:r>
              <a:rPr lang="en-US" sz="1800" dirty="0"/>
              <a:t>active on </a:t>
            </a:r>
            <a:r>
              <a:rPr lang="en-US" sz="1800" dirty="0" err="1" smtClean="0"/>
              <a:t>TANF</a:t>
            </a:r>
            <a:r>
              <a:rPr lang="en-US" sz="1800" dirty="0" smtClean="0"/>
              <a:t>, the DRS should </a:t>
            </a:r>
            <a:r>
              <a:rPr lang="en-US" sz="1800" dirty="0"/>
              <a:t>call the local County Assistance Office (CAO</a:t>
            </a:r>
            <a:r>
              <a:rPr lang="en-US" sz="1800" dirty="0" smtClean="0"/>
              <a:t>) and/or their </a:t>
            </a:r>
            <a:r>
              <a:rPr lang="en-US" sz="1800" dirty="0" err="1" smtClean="0"/>
              <a:t>DFO</a:t>
            </a:r>
            <a:r>
              <a:rPr lang="en-US" sz="1800" dirty="0" smtClean="0"/>
              <a:t> representative, </a:t>
            </a:r>
            <a:r>
              <a:rPr lang="en-US" sz="1800" dirty="0"/>
              <a:t>as this could be a potential fraud issue. </a:t>
            </a:r>
            <a:r>
              <a:rPr lang="en-US" sz="1800" dirty="0" smtClean="0"/>
              <a:t>One of the members has to be closed on </a:t>
            </a:r>
            <a:r>
              <a:rPr lang="en-US" sz="1800" dirty="0" err="1" smtClean="0"/>
              <a:t>TANF</a:t>
            </a:r>
            <a:r>
              <a:rPr lang="en-US" sz="1800" dirty="0" smtClean="0"/>
              <a:t> before they can be combined. </a:t>
            </a:r>
          </a:p>
          <a:p>
            <a:pPr>
              <a:spcAft>
                <a:spcPts val="600"/>
              </a:spcAft>
            </a:pPr>
            <a:r>
              <a:rPr lang="en-US" sz="1800" dirty="0" smtClean="0"/>
              <a:t>The </a:t>
            </a:r>
            <a:r>
              <a:rPr lang="en-US" sz="1800" dirty="0" smtClean="0">
                <a:hlinkClick r:id="rId2"/>
              </a:rPr>
              <a:t>Combining Duplicate Members User Guide</a:t>
            </a:r>
            <a:r>
              <a:rPr lang="en-US" sz="1800" dirty="0" smtClean="0"/>
              <a:t> is available in the Knowledge Directory.</a:t>
            </a:r>
          </a:p>
          <a:p>
            <a:pPr marL="0" indent="0">
              <a:buNone/>
            </a:pP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13</a:t>
            </a:fld>
            <a:endParaRPr lang="en-US" altLang="en-US"/>
          </a:p>
        </p:txBody>
      </p:sp>
    </p:spTree>
    <p:extLst>
      <p:ext uri="{BB962C8B-B14F-4D97-AF65-F5344CB8AC3E}">
        <p14:creationId xmlns:p14="http://schemas.microsoft.com/office/powerpoint/2010/main" val="2952443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Intergovernmental Agency Address Updates</a:t>
            </a:r>
            <a:endParaRPr lang="en-US" sz="2000" dirty="0"/>
          </a:p>
        </p:txBody>
      </p:sp>
      <p:sp>
        <p:nvSpPr>
          <p:cNvPr id="3" name="Text Placeholder 2"/>
          <p:cNvSpPr>
            <a:spLocks noGrp="1"/>
          </p:cNvSpPr>
          <p:nvPr>
            <p:ph type="body" sz="quarter" idx="13"/>
          </p:nvPr>
        </p:nvSpPr>
        <p:spPr/>
        <p:txBody>
          <a:bodyPr/>
          <a:lstStyle/>
          <a:p>
            <a:pPr marL="0" indent="0">
              <a:spcAft>
                <a:spcPts val="600"/>
              </a:spcAft>
              <a:buNone/>
            </a:pPr>
            <a:r>
              <a:rPr lang="en-US" sz="2000" b="1" dirty="0" smtClean="0"/>
              <a:t>Intergovernmental Agency Address Updates</a:t>
            </a:r>
          </a:p>
          <a:p>
            <a:pPr>
              <a:spcAft>
                <a:spcPts val="600"/>
              </a:spcAft>
            </a:pPr>
            <a:r>
              <a:rPr lang="en-US" sz="1800" dirty="0" smtClean="0"/>
              <a:t>For most states, the addresses in </a:t>
            </a:r>
            <a:r>
              <a:rPr lang="en-US" sz="1800" dirty="0" err="1" smtClean="0"/>
              <a:t>ePACSES</a:t>
            </a:r>
            <a:r>
              <a:rPr lang="en-US" sz="1800" dirty="0" smtClean="0"/>
              <a:t> associated with specific locator codes are updated when the other state updates their information on the Intergovernmental Reference Guide (</a:t>
            </a:r>
            <a:r>
              <a:rPr lang="en-US" sz="1800" dirty="0" err="1" smtClean="0"/>
              <a:t>IRG</a:t>
            </a:r>
            <a:r>
              <a:rPr lang="en-US" sz="1800" dirty="0" smtClean="0"/>
              <a:t>).  Only certain situations require </a:t>
            </a:r>
            <a:r>
              <a:rPr lang="en-US" sz="1800" dirty="0" err="1" smtClean="0"/>
              <a:t>BCSE</a:t>
            </a:r>
            <a:r>
              <a:rPr lang="en-US" sz="1800" dirty="0" smtClean="0"/>
              <a:t> to manually update an address for a locator code.</a:t>
            </a:r>
            <a:endParaRPr lang="en-US" sz="1800" dirty="0" smtClean="0"/>
          </a:p>
          <a:p>
            <a:pPr>
              <a:spcAft>
                <a:spcPts val="600"/>
              </a:spcAft>
            </a:pPr>
            <a:r>
              <a:rPr lang="en-US" sz="1800" dirty="0" smtClean="0"/>
              <a:t>The </a:t>
            </a:r>
            <a:r>
              <a:rPr lang="en-US" sz="1800" dirty="0" err="1" smtClean="0"/>
              <a:t>IRG</a:t>
            </a:r>
            <a:r>
              <a:rPr lang="en-US" sz="1800" dirty="0" smtClean="0"/>
              <a:t> interfaces with </a:t>
            </a:r>
            <a:r>
              <a:rPr lang="en-US" sz="1800" dirty="0" err="1" smtClean="0"/>
              <a:t>ePACSES</a:t>
            </a:r>
            <a:r>
              <a:rPr lang="en-US" sz="1800" dirty="0" smtClean="0"/>
              <a:t> twice a month (2</a:t>
            </a:r>
            <a:r>
              <a:rPr lang="en-US" sz="1800" baseline="30000" dirty="0" smtClean="0"/>
              <a:t>nd</a:t>
            </a:r>
            <a:r>
              <a:rPr lang="en-US" sz="1800" dirty="0" smtClean="0"/>
              <a:t> and 17</a:t>
            </a:r>
            <a:r>
              <a:rPr lang="en-US" sz="1800" baseline="30000" dirty="0" smtClean="0"/>
              <a:t>th</a:t>
            </a:r>
            <a:r>
              <a:rPr lang="en-US" sz="1800" dirty="0" smtClean="0"/>
              <a:t>).</a:t>
            </a:r>
            <a:endParaRPr lang="en-US" sz="1800" dirty="0" smtClean="0"/>
          </a:p>
          <a:p>
            <a:pPr>
              <a:spcAft>
                <a:spcPts val="600"/>
              </a:spcAft>
            </a:pPr>
            <a:r>
              <a:rPr lang="en-US" sz="1800" dirty="0" smtClean="0"/>
              <a:t>When a worker receives notice from another state agency that their address has changed, check to see if the update has been </a:t>
            </a:r>
            <a:r>
              <a:rPr lang="en-US" sz="1800" dirty="0" smtClean="0"/>
              <a:t>automatically received in </a:t>
            </a:r>
            <a:r>
              <a:rPr lang="en-US" sz="1800" dirty="0" err="1" smtClean="0"/>
              <a:t>ePACSES</a:t>
            </a:r>
            <a:r>
              <a:rPr lang="en-US" sz="1800" dirty="0" smtClean="0"/>
              <a:t> through the interface.  </a:t>
            </a:r>
            <a:endParaRPr lang="en-US" sz="1800" dirty="0" smtClean="0"/>
          </a:p>
          <a:p>
            <a:pPr>
              <a:spcAft>
                <a:spcPts val="600"/>
              </a:spcAft>
            </a:pPr>
            <a:r>
              <a:rPr lang="en-US" sz="1800" dirty="0" smtClean="0"/>
              <a:t>If the update </a:t>
            </a:r>
            <a:r>
              <a:rPr lang="en-US" sz="1800" dirty="0" smtClean="0"/>
              <a:t>was </a:t>
            </a:r>
            <a:r>
              <a:rPr lang="en-US" sz="1800" dirty="0" smtClean="0"/>
              <a:t>not made automatically, submit a PSR with a copy of </a:t>
            </a:r>
            <a:r>
              <a:rPr lang="en-US" sz="1800" dirty="0" smtClean="0"/>
              <a:t>correspondence on letterhead </a:t>
            </a:r>
            <a:r>
              <a:rPr lang="en-US" sz="1800" dirty="0" smtClean="0"/>
              <a:t>from the other state indicating that their address has changed. </a:t>
            </a:r>
          </a:p>
          <a:p>
            <a:pPr>
              <a:spcAft>
                <a:spcPts val="600"/>
              </a:spcAft>
            </a:pPr>
            <a:r>
              <a:rPr lang="en-US" sz="1800" dirty="0" smtClean="0"/>
              <a:t>Use the override address function in </a:t>
            </a:r>
            <a:r>
              <a:rPr lang="en-US" sz="1800" dirty="0" err="1" smtClean="0"/>
              <a:t>ePACSES</a:t>
            </a:r>
            <a:r>
              <a:rPr lang="en-US" sz="1800" dirty="0" smtClean="0"/>
              <a:t> in the interim. </a:t>
            </a:r>
            <a:endParaRPr lang="en-US" sz="1800"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14</a:t>
            </a:fld>
            <a:endParaRPr lang="en-US" altLang="en-US"/>
          </a:p>
        </p:txBody>
      </p:sp>
    </p:spTree>
    <p:extLst>
      <p:ext uri="{BB962C8B-B14F-4D97-AF65-F5344CB8AC3E}">
        <p14:creationId xmlns:p14="http://schemas.microsoft.com/office/powerpoint/2010/main" val="31147446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t>Intergovernmental Agency Address </a:t>
            </a:r>
            <a:r>
              <a:rPr lang="en-US" sz="1800" dirty="0" smtClean="0"/>
              <a:t>Updates (continued)</a:t>
            </a:r>
            <a:endParaRPr lang="en-US" sz="1800" dirty="0"/>
          </a:p>
        </p:txBody>
      </p:sp>
      <p:sp>
        <p:nvSpPr>
          <p:cNvPr id="3" name="Text Placeholder 2"/>
          <p:cNvSpPr>
            <a:spLocks noGrp="1"/>
          </p:cNvSpPr>
          <p:nvPr>
            <p:ph type="body" sz="quarter" idx="13"/>
          </p:nvPr>
        </p:nvSpPr>
        <p:spPr/>
        <p:txBody>
          <a:bodyPr/>
          <a:lstStyle/>
          <a:p>
            <a:pPr marL="0" indent="0">
              <a:buNone/>
            </a:pPr>
            <a:r>
              <a:rPr lang="en-US" sz="2000" b="1" dirty="0" smtClean="0"/>
              <a:t>Example of Contact Information on the </a:t>
            </a:r>
            <a:r>
              <a:rPr lang="en-US" sz="2000" b="1" dirty="0" err="1" smtClean="0"/>
              <a:t>IRG</a:t>
            </a:r>
            <a:r>
              <a:rPr lang="en-US" sz="2000" b="1" dirty="0" smtClean="0"/>
              <a:t>:</a:t>
            </a:r>
          </a:p>
          <a:p>
            <a:pPr marL="0" indent="0">
              <a:buNone/>
            </a:pP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15</a:t>
            </a:fld>
            <a:endParaRPr lang="en-US" altLang="en-US"/>
          </a:p>
        </p:txBody>
      </p:sp>
      <p:pic>
        <p:nvPicPr>
          <p:cNvPr id="6" name="Picture 5"/>
          <p:cNvPicPr>
            <a:picLocks noChangeAspect="1"/>
          </p:cNvPicPr>
          <p:nvPr/>
        </p:nvPicPr>
        <p:blipFill>
          <a:blip r:embed="rId2"/>
          <a:stretch>
            <a:fillRect/>
          </a:stretch>
        </p:blipFill>
        <p:spPr>
          <a:xfrm>
            <a:off x="1401433" y="1712285"/>
            <a:ext cx="6264933" cy="4155115"/>
          </a:xfrm>
          <a:prstGeom prst="rect">
            <a:avLst/>
          </a:prstGeom>
          <a:ln w="3175">
            <a:solidFill>
              <a:schemeClr val="tx1"/>
            </a:solidFill>
          </a:ln>
        </p:spPr>
      </p:pic>
    </p:spTree>
    <p:extLst>
      <p:ext uri="{BB962C8B-B14F-4D97-AF65-F5344CB8AC3E}">
        <p14:creationId xmlns:p14="http://schemas.microsoft.com/office/powerpoint/2010/main" val="4003324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a:t>
            </a:r>
            <a:r>
              <a:rPr lang="en-US" dirty="0" err="1" smtClean="0"/>
              <a:t>DPSR</a:t>
            </a:r>
            <a:r>
              <a:rPr lang="en-US" dirty="0" smtClean="0"/>
              <a:t>, or not to </a:t>
            </a:r>
            <a:r>
              <a:rPr lang="en-US" dirty="0" err="1" smtClean="0"/>
              <a:t>DPSR</a:t>
            </a:r>
            <a:r>
              <a:rPr lang="en-US" dirty="0" smtClean="0"/>
              <a:t>?</a:t>
            </a:r>
            <a:endParaRPr lang="en-US" dirty="0"/>
          </a:p>
        </p:txBody>
      </p:sp>
      <p:sp>
        <p:nvSpPr>
          <p:cNvPr id="3" name="Text Placeholder 2"/>
          <p:cNvSpPr>
            <a:spLocks noGrp="1"/>
          </p:cNvSpPr>
          <p:nvPr>
            <p:ph type="body" sz="quarter" idx="13"/>
          </p:nvPr>
        </p:nvSpPr>
        <p:spPr/>
        <p:txBody>
          <a:bodyPr/>
          <a:lstStyle/>
          <a:p>
            <a:pPr marL="0" indent="0">
              <a:spcAft>
                <a:spcPts val="600"/>
              </a:spcAft>
              <a:buNone/>
            </a:pPr>
            <a:r>
              <a:rPr lang="en-US" b="1" dirty="0" smtClean="0"/>
              <a:t>Does this require a Data Processing Service Request (</a:t>
            </a:r>
            <a:r>
              <a:rPr lang="en-US" b="1" dirty="0" err="1" smtClean="0"/>
              <a:t>DPSR</a:t>
            </a:r>
            <a:r>
              <a:rPr lang="en-US" b="1" dirty="0" smtClean="0"/>
              <a:t>)?</a:t>
            </a:r>
          </a:p>
          <a:p>
            <a:pPr>
              <a:spcAft>
                <a:spcPts val="600"/>
              </a:spcAft>
            </a:pPr>
            <a:r>
              <a:rPr lang="en-US" sz="2000" dirty="0" smtClean="0"/>
              <a:t>Is it available on a report in Data Warehouse?</a:t>
            </a:r>
          </a:p>
          <a:p>
            <a:pPr lvl="1">
              <a:spcAft>
                <a:spcPts val="600"/>
              </a:spcAft>
            </a:pPr>
            <a:r>
              <a:rPr lang="en-US" sz="1800" dirty="0" smtClean="0"/>
              <a:t>Example: List of cases where the total balance is a negative number (overpaid) – Export the R620 to Excel and sort by Total Case Balance column (smallest to largest).</a:t>
            </a:r>
          </a:p>
          <a:p>
            <a:pPr>
              <a:spcAft>
                <a:spcPts val="600"/>
              </a:spcAft>
            </a:pPr>
            <a:r>
              <a:rPr lang="en-US" sz="2000" dirty="0" smtClean="0"/>
              <a:t>Is it available through a Case Dashboard filter?</a:t>
            </a:r>
          </a:p>
          <a:p>
            <a:pPr lvl="1">
              <a:spcAft>
                <a:spcPts val="600"/>
              </a:spcAft>
            </a:pPr>
            <a:r>
              <a:rPr lang="en-US" sz="1800" dirty="0" smtClean="0"/>
              <a:t>Example: List of cases with upcoming emancipation – Using the “Child Emancipation Date” filter a worker is able to select a date range for the emancipation, and the results are displayed on the Case Dashboard.</a:t>
            </a:r>
          </a:p>
          <a:p>
            <a:pPr lvl="1">
              <a:spcAft>
                <a:spcPts val="600"/>
              </a:spcAft>
            </a:pPr>
            <a:r>
              <a:rPr lang="en-US" sz="1800" dirty="0" smtClean="0"/>
              <a:t>Use Projects module to generate a spreadsheet if necessary. </a:t>
            </a:r>
          </a:p>
          <a:p>
            <a:pPr marL="457200" lvl="1" indent="0">
              <a:buNone/>
            </a:pPr>
            <a:endParaRPr lang="en-US" dirty="0" smtClean="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16</a:t>
            </a:fld>
            <a:endParaRPr lang="en-US" altLang="en-US"/>
          </a:p>
        </p:txBody>
      </p:sp>
    </p:spTree>
    <p:extLst>
      <p:ext uri="{BB962C8B-B14F-4D97-AF65-F5344CB8AC3E}">
        <p14:creationId xmlns:p14="http://schemas.microsoft.com/office/powerpoint/2010/main" val="25417085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To </a:t>
            </a:r>
            <a:r>
              <a:rPr lang="en-US" sz="2200" dirty="0" err="1" smtClean="0"/>
              <a:t>DPSR</a:t>
            </a:r>
            <a:r>
              <a:rPr lang="en-US" sz="2200" dirty="0" smtClean="0"/>
              <a:t>, </a:t>
            </a:r>
            <a:r>
              <a:rPr lang="en-US" sz="2200" dirty="0"/>
              <a:t>or not to </a:t>
            </a:r>
            <a:r>
              <a:rPr lang="en-US" sz="2200" dirty="0" err="1"/>
              <a:t>DPSR</a:t>
            </a:r>
            <a:r>
              <a:rPr lang="en-US" sz="2200" dirty="0" smtClean="0"/>
              <a:t>? (continued</a:t>
            </a:r>
            <a:r>
              <a:rPr lang="en-US" sz="2200" dirty="0"/>
              <a:t>)</a:t>
            </a:r>
          </a:p>
        </p:txBody>
      </p:sp>
      <p:sp>
        <p:nvSpPr>
          <p:cNvPr id="3" name="Text Placeholder 2"/>
          <p:cNvSpPr>
            <a:spLocks noGrp="1"/>
          </p:cNvSpPr>
          <p:nvPr>
            <p:ph type="body" sz="quarter" idx="13"/>
          </p:nvPr>
        </p:nvSpPr>
        <p:spPr/>
        <p:txBody>
          <a:bodyPr/>
          <a:lstStyle/>
          <a:p>
            <a:r>
              <a:rPr lang="en-US" sz="2000" dirty="0" smtClean="0"/>
              <a:t>Be nosy!  Check the </a:t>
            </a:r>
            <a:r>
              <a:rPr lang="en-US" sz="2000" dirty="0" err="1" smtClean="0"/>
              <a:t>DPSR</a:t>
            </a:r>
            <a:r>
              <a:rPr lang="en-US" sz="2000" dirty="0" smtClean="0"/>
              <a:t> database to see if results have been provided for a similar request filed by someone else.</a:t>
            </a:r>
          </a:p>
          <a:p>
            <a:pPr lvl="1"/>
            <a:endParaRPr lang="en-US" dirty="0"/>
          </a:p>
          <a:p>
            <a:pPr marL="457200" lvl="1" indent="0">
              <a:buNone/>
            </a:pPr>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marL="457200" lvl="1" indent="0">
              <a:buNone/>
            </a:pPr>
            <a:endParaRPr lang="en-US" dirty="0" smtClean="0"/>
          </a:p>
          <a:p>
            <a:endParaRPr lang="en-US" dirty="0"/>
          </a:p>
          <a:p>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17</a:t>
            </a:fld>
            <a:endParaRPr lang="en-US" altLang="en-US"/>
          </a:p>
        </p:txBody>
      </p:sp>
      <p:pic>
        <p:nvPicPr>
          <p:cNvPr id="6" name="Picture 5"/>
          <p:cNvPicPr>
            <a:picLocks noChangeAspect="1"/>
          </p:cNvPicPr>
          <p:nvPr/>
        </p:nvPicPr>
        <p:blipFill>
          <a:blip r:embed="rId2"/>
          <a:stretch>
            <a:fillRect/>
          </a:stretch>
        </p:blipFill>
        <p:spPr>
          <a:xfrm>
            <a:off x="1333202" y="2136403"/>
            <a:ext cx="6401395" cy="2740397"/>
          </a:xfrm>
          <a:prstGeom prst="rect">
            <a:avLst/>
          </a:prstGeom>
          <a:ln w="3175">
            <a:solidFill>
              <a:schemeClr val="tx1"/>
            </a:solidFill>
          </a:ln>
        </p:spPr>
      </p:pic>
    </p:spTree>
    <p:extLst>
      <p:ext uri="{BB962C8B-B14F-4D97-AF65-F5344CB8AC3E}">
        <p14:creationId xmlns:p14="http://schemas.microsoft.com/office/powerpoint/2010/main" val="324289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Agency Case Setup</a:t>
            </a:r>
            <a:endParaRPr lang="en-US" dirty="0"/>
          </a:p>
        </p:txBody>
      </p:sp>
      <p:sp>
        <p:nvSpPr>
          <p:cNvPr id="3" name="Text Placeholder 2"/>
          <p:cNvSpPr>
            <a:spLocks noGrp="1"/>
          </p:cNvSpPr>
          <p:nvPr>
            <p:ph type="body" sz="quarter" idx="13"/>
          </p:nvPr>
        </p:nvSpPr>
        <p:spPr/>
        <p:txBody>
          <a:bodyPr/>
          <a:lstStyle/>
          <a:p>
            <a:pPr marL="0" indent="0">
              <a:buNone/>
            </a:pPr>
            <a:r>
              <a:rPr lang="en-US" b="1" dirty="0" smtClean="0"/>
              <a:t>What does this message mean?!!</a:t>
            </a:r>
          </a:p>
          <a:p>
            <a:pPr marL="0" indent="0">
              <a:buNone/>
            </a:pPr>
            <a:endParaRPr lang="en-US" dirty="0"/>
          </a:p>
          <a:p>
            <a:pPr marL="0" indent="0">
              <a:buNone/>
            </a:pPr>
            <a:endParaRPr lang="en-US" sz="1100" dirty="0"/>
          </a:p>
          <a:p>
            <a:pPr marL="0" indent="0">
              <a:buNone/>
            </a:pPr>
            <a:endParaRPr lang="en-US" sz="1100" dirty="0" smtClean="0"/>
          </a:p>
          <a:p>
            <a:pPr marL="0" indent="0">
              <a:buNone/>
            </a:pPr>
            <a:endParaRPr lang="en-US" sz="1100" dirty="0" smtClean="0"/>
          </a:p>
          <a:p>
            <a:pPr marL="0" indent="0">
              <a:spcAft>
                <a:spcPts val="600"/>
              </a:spcAft>
              <a:buNone/>
            </a:pPr>
            <a:r>
              <a:rPr lang="en-US" sz="2000" b="1" dirty="0" smtClean="0"/>
              <a:t>This message usually means that one or both of the following is true for the case in question:</a:t>
            </a:r>
            <a:endParaRPr lang="en-US" sz="1100" dirty="0" smtClean="0"/>
          </a:p>
          <a:p>
            <a:pPr>
              <a:spcAft>
                <a:spcPts val="600"/>
              </a:spcAft>
            </a:pPr>
            <a:r>
              <a:rPr lang="en-US" sz="1800" dirty="0" smtClean="0"/>
              <a:t>The </a:t>
            </a:r>
            <a:r>
              <a:rPr lang="en-US" sz="1800" dirty="0"/>
              <a:t>incorrect child support debt type was used on </a:t>
            </a:r>
            <a:r>
              <a:rPr lang="en-US" sz="1800" dirty="0" err="1"/>
              <a:t>OBLE</a:t>
            </a:r>
            <a:r>
              <a:rPr lang="en-US" sz="1800" dirty="0" smtClean="0"/>
              <a:t>.</a:t>
            </a:r>
          </a:p>
          <a:p>
            <a:pPr lvl="1">
              <a:spcAft>
                <a:spcPts val="600"/>
              </a:spcAft>
            </a:pPr>
            <a:r>
              <a:rPr lang="en-US" sz="1600" dirty="0" smtClean="0"/>
              <a:t>Usually occurs when the CSA debt type is used instead of CFA, </a:t>
            </a:r>
            <a:r>
              <a:rPr lang="en-US" sz="1600" dirty="0" err="1" smtClean="0"/>
              <a:t>JUV</a:t>
            </a:r>
            <a:r>
              <a:rPr lang="en-US" sz="1600" dirty="0" smtClean="0"/>
              <a:t> or </a:t>
            </a:r>
            <a:r>
              <a:rPr lang="en-US" sz="1600" dirty="0" err="1" smtClean="0"/>
              <a:t>FCX</a:t>
            </a:r>
            <a:r>
              <a:rPr lang="en-US" sz="1600" dirty="0"/>
              <a:t> </a:t>
            </a:r>
            <a:r>
              <a:rPr lang="en-US" sz="1600" dirty="0" smtClean="0"/>
              <a:t>(only used for a child in IV-E Foster Care that is placed in a Psychiatric Residential Treatment Facility).</a:t>
            </a:r>
          </a:p>
          <a:p>
            <a:pPr lvl="1">
              <a:spcAft>
                <a:spcPts val="600"/>
              </a:spcAft>
            </a:pPr>
            <a:r>
              <a:rPr lang="en-US" sz="1600" dirty="0" smtClean="0"/>
              <a:t>Why is this incorrect?</a:t>
            </a:r>
          </a:p>
          <a:p>
            <a:pPr lvl="2">
              <a:spcAft>
                <a:spcPts val="600"/>
              </a:spcAft>
            </a:pPr>
            <a:r>
              <a:rPr lang="en-US" sz="1400" dirty="0" smtClean="0"/>
              <a:t>It may result in the Annual Federal User Fee being inappropriately collected. </a:t>
            </a:r>
            <a:endParaRPr lang="en-US" sz="1400" dirty="0"/>
          </a:p>
          <a:p>
            <a:endParaRPr lang="en-US" dirty="0" smtClean="0"/>
          </a:p>
          <a:p>
            <a:pPr lvl="1"/>
            <a:endParaRPr lang="en-US" dirty="0"/>
          </a:p>
          <a:p>
            <a:pPr marL="457200" lvl="1" indent="0">
              <a:buNone/>
            </a:pP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18</a:t>
            </a:fld>
            <a:endParaRPr lang="en-US" altLang="en-US"/>
          </a:p>
        </p:txBody>
      </p:sp>
      <p:pic>
        <p:nvPicPr>
          <p:cNvPr id="6" name="Picture 5"/>
          <p:cNvPicPr>
            <a:picLocks noChangeAspect="1"/>
          </p:cNvPicPr>
          <p:nvPr/>
        </p:nvPicPr>
        <p:blipFill rotWithShape="1">
          <a:blip r:embed="rId2"/>
          <a:srcRect t="4936"/>
          <a:stretch/>
        </p:blipFill>
        <p:spPr>
          <a:xfrm>
            <a:off x="707609" y="1828800"/>
            <a:ext cx="7652581" cy="457200"/>
          </a:xfrm>
          <a:prstGeom prst="rect">
            <a:avLst/>
          </a:prstGeom>
          <a:ln w="3175">
            <a:solidFill>
              <a:schemeClr val="tx1"/>
            </a:solidFill>
          </a:ln>
        </p:spPr>
      </p:pic>
    </p:spTree>
    <p:extLst>
      <p:ext uri="{BB962C8B-B14F-4D97-AF65-F5344CB8AC3E}">
        <p14:creationId xmlns:p14="http://schemas.microsoft.com/office/powerpoint/2010/main" val="1846937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Case </a:t>
            </a:r>
            <a:r>
              <a:rPr lang="en-US" dirty="0" smtClean="0"/>
              <a:t>Setup (continued)</a:t>
            </a:r>
            <a:endParaRPr lang="en-US" dirty="0"/>
          </a:p>
        </p:txBody>
      </p:sp>
      <p:sp>
        <p:nvSpPr>
          <p:cNvPr id="3" name="Text Placeholder 2"/>
          <p:cNvSpPr>
            <a:spLocks noGrp="1"/>
          </p:cNvSpPr>
          <p:nvPr>
            <p:ph type="body" sz="quarter" idx="13"/>
          </p:nvPr>
        </p:nvSpPr>
        <p:spPr/>
        <p:txBody>
          <a:bodyPr/>
          <a:lstStyle/>
          <a:p>
            <a:pPr>
              <a:spcAft>
                <a:spcPts val="600"/>
              </a:spcAft>
            </a:pPr>
            <a:r>
              <a:rPr lang="en-US" sz="1800" dirty="0"/>
              <a:t>Child support accrued in the incorrect bucket (Non-</a:t>
            </a:r>
            <a:r>
              <a:rPr lang="en-US" sz="1800" dirty="0" err="1"/>
              <a:t>TANF</a:t>
            </a:r>
            <a:r>
              <a:rPr lang="en-US" sz="1800" dirty="0"/>
              <a:t>/Family instead of FC IV-E, </a:t>
            </a:r>
            <a:r>
              <a:rPr lang="en-US" sz="1800" dirty="0" err="1"/>
              <a:t>NFFC</a:t>
            </a:r>
            <a:r>
              <a:rPr lang="en-US" sz="1800" dirty="0"/>
              <a:t> IV-E or Title XIX) which is driven by the child’s IV-A/IV-E status. </a:t>
            </a:r>
            <a:endParaRPr lang="en-US" sz="1800" dirty="0" smtClean="0"/>
          </a:p>
          <a:p>
            <a:pPr lvl="1">
              <a:spcAft>
                <a:spcPts val="600"/>
              </a:spcAft>
            </a:pPr>
            <a:r>
              <a:rPr lang="en-US" sz="1600" dirty="0" smtClean="0"/>
              <a:t>Usually occurs when the child’s IV-A/IV-E status is not updated to Foster Care or Non-Federal Foster Care immediately upon creating or reopening an agency case.</a:t>
            </a:r>
          </a:p>
          <a:p>
            <a:pPr lvl="1">
              <a:spcAft>
                <a:spcPts val="600"/>
              </a:spcAft>
            </a:pPr>
            <a:r>
              <a:rPr lang="en-US" sz="1600" dirty="0"/>
              <a:t>Why is this incorrect?</a:t>
            </a:r>
          </a:p>
          <a:p>
            <a:pPr lvl="2">
              <a:spcAft>
                <a:spcPts val="600"/>
              </a:spcAft>
            </a:pPr>
            <a:r>
              <a:rPr lang="en-US" sz="1400" dirty="0" smtClean="0"/>
              <a:t>It impacts the type of collections that </a:t>
            </a:r>
            <a:r>
              <a:rPr lang="en-US" sz="1400" dirty="0"/>
              <a:t>are reported for reimbursement purposes</a:t>
            </a:r>
            <a:r>
              <a:rPr lang="en-US" sz="1400" dirty="0" smtClean="0"/>
              <a:t>.</a:t>
            </a:r>
            <a:endParaRPr lang="en-US" sz="1600" dirty="0" smtClean="0"/>
          </a:p>
          <a:p>
            <a:pPr lvl="1">
              <a:spcAft>
                <a:spcPts val="600"/>
              </a:spcAft>
            </a:pPr>
            <a:r>
              <a:rPr lang="en-US" sz="1600" dirty="0" smtClean="0"/>
              <a:t>Workers may need to review </a:t>
            </a:r>
            <a:r>
              <a:rPr lang="en-US" sz="1600" dirty="0" err="1" smtClean="0"/>
              <a:t>eCIS</a:t>
            </a:r>
            <a:r>
              <a:rPr lang="en-US" sz="1600" dirty="0" smtClean="0"/>
              <a:t> for additional details on the child’s placement and/or contact the filing agency for more information if necessary.</a:t>
            </a:r>
          </a:p>
          <a:p>
            <a:pPr lvl="1">
              <a:spcAft>
                <a:spcPts val="1200"/>
              </a:spcAft>
            </a:pPr>
            <a:r>
              <a:rPr lang="en-US" sz="1600" dirty="0" smtClean="0"/>
              <a:t>If the child’s existing IV-A/IV-E status is </a:t>
            </a:r>
            <a:r>
              <a:rPr lang="en-US" sz="1600" dirty="0" err="1" smtClean="0"/>
              <a:t>TANF</a:t>
            </a:r>
            <a:r>
              <a:rPr lang="en-US" sz="1600" dirty="0" smtClean="0"/>
              <a:t>, </a:t>
            </a:r>
            <a:r>
              <a:rPr lang="en-US" sz="1600" dirty="0"/>
              <a:t>contact your Division of Field Operations (</a:t>
            </a:r>
            <a:r>
              <a:rPr lang="en-US" sz="1600" dirty="0" err="1"/>
              <a:t>DFO</a:t>
            </a:r>
            <a:r>
              <a:rPr lang="en-US" sz="1600" dirty="0"/>
              <a:t>) Specialist for </a:t>
            </a:r>
            <a:r>
              <a:rPr lang="en-US" sz="1600" dirty="0" smtClean="0"/>
              <a:t>assistance.</a:t>
            </a:r>
          </a:p>
          <a:p>
            <a:pPr marL="0" indent="0" algn="ctr">
              <a:spcAft>
                <a:spcPts val="600"/>
              </a:spcAft>
              <a:buNone/>
            </a:pPr>
            <a:r>
              <a:rPr lang="en-US" sz="2000" b="1" dirty="0" smtClean="0"/>
              <a:t>The </a:t>
            </a:r>
            <a:r>
              <a:rPr lang="en-US" sz="2000" b="1" dirty="0" smtClean="0">
                <a:hlinkClick r:id="rId3"/>
              </a:rPr>
              <a:t>IV-E/Non IV-E Case Processing Desk Reference</a:t>
            </a:r>
            <a:r>
              <a:rPr lang="en-US" sz="2000" b="1" dirty="0" smtClean="0"/>
              <a:t> is available in the Knowledge Directory to assist with setting up agency cases.</a:t>
            </a:r>
            <a:endParaRPr lang="en-US" sz="2000" b="1" dirty="0"/>
          </a:p>
          <a:p>
            <a:pPr marL="457200" lvl="1" indent="0">
              <a:buNone/>
            </a:pP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19</a:t>
            </a:fld>
            <a:endParaRPr lang="en-US" altLang="en-US"/>
          </a:p>
        </p:txBody>
      </p:sp>
    </p:spTree>
    <p:extLst>
      <p:ext uri="{BB962C8B-B14F-4D97-AF65-F5344CB8AC3E}">
        <p14:creationId xmlns:p14="http://schemas.microsoft.com/office/powerpoint/2010/main" val="582890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SME?</a:t>
            </a:r>
            <a:endParaRPr lang="en-US" dirty="0"/>
          </a:p>
        </p:txBody>
      </p:sp>
      <p:sp>
        <p:nvSpPr>
          <p:cNvPr id="3" name="Text Placeholder 2"/>
          <p:cNvSpPr>
            <a:spLocks noGrp="1"/>
          </p:cNvSpPr>
          <p:nvPr>
            <p:ph type="body" sz="quarter" idx="13"/>
          </p:nvPr>
        </p:nvSpPr>
        <p:spPr>
          <a:xfrm>
            <a:off x="457200" y="1143000"/>
            <a:ext cx="5257800" cy="4572000"/>
          </a:xfrm>
        </p:spPr>
        <p:txBody>
          <a:bodyPr/>
          <a:lstStyle/>
          <a:p>
            <a:pPr marL="0" indent="0">
              <a:buNone/>
            </a:pPr>
            <a:r>
              <a:rPr lang="ja-JP" altLang="en-US" sz="6000" b="1" dirty="0" smtClean="0">
                <a:effectLst>
                  <a:outerShdw blurRad="38100" dist="38100" dir="2700000" algn="tl">
                    <a:srgbClr val="000000">
                      <a:alpha val="43137"/>
                    </a:srgbClr>
                  </a:outerShdw>
                </a:effectLst>
              </a:rPr>
              <a:t>“</a:t>
            </a:r>
            <a:r>
              <a:rPr lang="en-US" altLang="ja-JP" sz="6000" b="1" dirty="0">
                <a:effectLst>
                  <a:outerShdw blurRad="38100" dist="38100" dir="2700000" algn="tl">
                    <a:srgbClr val="000000">
                      <a:alpha val="43137"/>
                    </a:srgbClr>
                  </a:outerShdw>
                </a:effectLst>
              </a:rPr>
              <a:t>¯\_(</a:t>
            </a:r>
            <a:r>
              <a:rPr lang="ja-JP" altLang="en-US" sz="6000" b="1" dirty="0">
                <a:effectLst>
                  <a:outerShdw blurRad="38100" dist="38100" dir="2700000" algn="tl">
                    <a:srgbClr val="000000">
                      <a:alpha val="43137"/>
                    </a:srgbClr>
                  </a:outerShdw>
                </a:effectLst>
              </a:rPr>
              <a:t>ツ</a:t>
            </a:r>
            <a:r>
              <a:rPr lang="en-US" altLang="ja-JP" sz="6000" b="1" dirty="0" smtClean="0">
                <a:effectLst>
                  <a:outerShdw blurRad="38100" dist="38100" dir="2700000" algn="tl">
                    <a:srgbClr val="000000">
                      <a:alpha val="43137"/>
                    </a:srgbClr>
                  </a:outerShdw>
                </a:effectLst>
              </a:rPr>
              <a:t>)_/¯“</a:t>
            </a:r>
            <a:endParaRPr lang="en-US" sz="6000" b="1" u="sng" dirty="0">
              <a:effectLst>
                <a:outerShdw blurRad="38100" dist="38100" dir="2700000" algn="tl">
                  <a:srgbClr val="000000">
                    <a:alpha val="43137"/>
                  </a:srgbClr>
                </a:outerShdw>
              </a:effectLst>
            </a:endParaRPr>
          </a:p>
          <a:p>
            <a:pPr marL="0" indent="0">
              <a:buNone/>
            </a:pPr>
            <a:endParaRPr lang="en-US" sz="1800" b="1" u="sng" dirty="0" smtClean="0">
              <a:effectLst>
                <a:outerShdw blurRad="38100" dist="38100" dir="2700000" algn="tl">
                  <a:srgbClr val="000000">
                    <a:alpha val="43137"/>
                  </a:srgbClr>
                </a:outerShdw>
              </a:effectLst>
            </a:endParaRPr>
          </a:p>
          <a:p>
            <a:pPr marL="0" indent="0">
              <a:buNone/>
            </a:pPr>
            <a:r>
              <a:rPr lang="en-US" b="1" u="sng" dirty="0" smtClean="0">
                <a:effectLst>
                  <a:outerShdw blurRad="38100" dist="38100" dir="2700000" algn="tl">
                    <a:srgbClr val="000000">
                      <a:alpha val="43137"/>
                    </a:srgbClr>
                  </a:outerShdw>
                </a:effectLst>
              </a:rPr>
              <a:t>SUBJECT MATTER EXPERT</a:t>
            </a:r>
          </a:p>
          <a:p>
            <a:pPr marL="0" indent="0">
              <a:buNone/>
            </a:pPr>
            <a:endParaRPr lang="en-US" sz="1800" dirty="0" smtClean="0"/>
          </a:p>
          <a:p>
            <a:pPr marL="0" indent="0">
              <a:buNone/>
            </a:pPr>
            <a:r>
              <a:rPr lang="en-US" sz="1800" dirty="0" smtClean="0"/>
              <a:t>A SME is an individual with a deep understanding of a particular </a:t>
            </a:r>
            <a:r>
              <a:rPr lang="en-US" sz="1800" dirty="0"/>
              <a:t>area or topic</a:t>
            </a:r>
            <a:r>
              <a:rPr lang="en-US" sz="1800" dirty="0" smtClean="0"/>
              <a:t>.</a:t>
            </a:r>
          </a:p>
          <a:p>
            <a:pPr marL="0" indent="0">
              <a:buNone/>
            </a:pPr>
            <a:endParaRPr lang="en-US" sz="1800" dirty="0" smtClean="0"/>
          </a:p>
          <a:p>
            <a:pPr marL="0" indent="0">
              <a:buNone/>
            </a:pPr>
            <a:r>
              <a:rPr lang="en-US" sz="1800" dirty="0" smtClean="0"/>
              <a:t>SMEs assist others in determining solutions to specific problems.</a:t>
            </a:r>
          </a:p>
          <a:p>
            <a:pPr marL="0" indent="0">
              <a:buNone/>
            </a:pPr>
            <a:endParaRPr lang="en-US" sz="1800" dirty="0"/>
          </a:p>
          <a:p>
            <a:pPr marL="0" indent="0">
              <a:buNone/>
            </a:pPr>
            <a:r>
              <a:rPr lang="en-US" sz="1800" dirty="0" smtClean="0"/>
              <a:t>SMEs also support communicating knowledge within an organization.</a:t>
            </a:r>
            <a:endParaRPr lang="en-US" sz="1800"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2</a:t>
            </a:fld>
            <a:endParaRPr lang="en-US" altLang="en-US"/>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709548" y="1143000"/>
            <a:ext cx="2484120" cy="2133600"/>
          </a:xfrm>
          <a:prstGeom prst="rect">
            <a:avLst/>
          </a:prstGeom>
          <a:noFill/>
          <a:ln>
            <a:noFill/>
          </a:ln>
        </p:spPr>
      </p:pic>
    </p:spTree>
    <p:extLst>
      <p:ext uri="{BB962C8B-B14F-4D97-AF65-F5344CB8AC3E}">
        <p14:creationId xmlns:p14="http://schemas.microsoft.com/office/powerpoint/2010/main" val="225695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PSR Status Requests</a:t>
            </a:r>
            <a:endParaRPr lang="en-US" dirty="0"/>
          </a:p>
        </p:txBody>
      </p:sp>
      <p:sp>
        <p:nvSpPr>
          <p:cNvPr id="3" name="Text Placeholder 2"/>
          <p:cNvSpPr>
            <a:spLocks noGrp="1"/>
          </p:cNvSpPr>
          <p:nvPr>
            <p:ph type="body" sz="quarter" idx="13"/>
          </p:nvPr>
        </p:nvSpPr>
        <p:spPr/>
        <p:txBody>
          <a:bodyPr/>
          <a:lstStyle/>
          <a:p>
            <a:pPr marL="0" indent="0">
              <a:spcAft>
                <a:spcPts val="600"/>
              </a:spcAft>
              <a:buNone/>
            </a:pPr>
            <a:r>
              <a:rPr lang="en-US" b="1" dirty="0"/>
              <a:t>PSR Status </a:t>
            </a:r>
            <a:r>
              <a:rPr lang="en-US" b="1" dirty="0" smtClean="0"/>
              <a:t>Requests</a:t>
            </a:r>
          </a:p>
          <a:p>
            <a:pPr>
              <a:spcAft>
                <a:spcPts val="600"/>
              </a:spcAft>
            </a:pPr>
            <a:r>
              <a:rPr lang="en-US" sz="1800" dirty="0" err="1" smtClean="0"/>
              <a:t>PSRs</a:t>
            </a:r>
            <a:r>
              <a:rPr lang="en-US" sz="1800" dirty="0" smtClean="0"/>
              <a:t> get routed to a number of different places (SMEs, </a:t>
            </a:r>
            <a:r>
              <a:rPr lang="en-US" sz="1800" dirty="0" err="1" smtClean="0"/>
              <a:t>PACSES</a:t>
            </a:r>
            <a:r>
              <a:rPr lang="en-US" sz="1800" dirty="0" smtClean="0"/>
              <a:t> Network, </a:t>
            </a:r>
            <a:r>
              <a:rPr lang="en-US" sz="1800" dirty="0" err="1" smtClean="0"/>
              <a:t>BCSE</a:t>
            </a:r>
            <a:r>
              <a:rPr lang="en-US" sz="1800" dirty="0" smtClean="0"/>
              <a:t>, etc.) once they are entered into our incident management system by the </a:t>
            </a:r>
            <a:r>
              <a:rPr lang="en-US" sz="1800" dirty="0" err="1" smtClean="0"/>
              <a:t>PACSES</a:t>
            </a:r>
            <a:r>
              <a:rPr lang="en-US" sz="1800" dirty="0" smtClean="0"/>
              <a:t> Help Desk.  </a:t>
            </a:r>
          </a:p>
          <a:p>
            <a:pPr>
              <a:spcAft>
                <a:spcPts val="600"/>
              </a:spcAft>
            </a:pPr>
            <a:r>
              <a:rPr lang="en-US" sz="1800" dirty="0" smtClean="0"/>
              <a:t>For an update on the status of your request, it is best to email the </a:t>
            </a:r>
            <a:r>
              <a:rPr lang="en-US" sz="1800" dirty="0" err="1" smtClean="0"/>
              <a:t>PACSES</a:t>
            </a:r>
            <a:r>
              <a:rPr lang="en-US" sz="1800" dirty="0" smtClean="0"/>
              <a:t> Help Desk (with your incident number, if possible) so that they can look up the request and reach out to whomever it is assigned for an update. </a:t>
            </a:r>
          </a:p>
          <a:p>
            <a:pPr>
              <a:spcAft>
                <a:spcPts val="600"/>
              </a:spcAft>
            </a:pPr>
            <a:r>
              <a:rPr lang="en-US" sz="1800" dirty="0" smtClean="0">
                <a:hlinkClick r:id="rId2"/>
              </a:rPr>
              <a:t>HelpDeskTeam@PACSES.com</a:t>
            </a:r>
            <a:endParaRPr lang="en-US" sz="1800" dirty="0" smtClean="0"/>
          </a:p>
          <a:p>
            <a:pPr marL="457200" lvl="1" indent="0">
              <a:buNone/>
            </a:pPr>
            <a:endParaRPr lang="en-US" dirty="0"/>
          </a:p>
          <a:p>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20</a:t>
            </a:fld>
            <a:endParaRPr lang="en-US" altLang="en-US"/>
          </a:p>
        </p:txBody>
      </p:sp>
      <p:pic>
        <p:nvPicPr>
          <p:cNvPr id="5" name="Picture 4"/>
          <p:cNvPicPr>
            <a:picLocks noChangeAspect="1"/>
          </p:cNvPicPr>
          <p:nvPr/>
        </p:nvPicPr>
        <p:blipFill>
          <a:blip r:embed="rId3"/>
          <a:stretch>
            <a:fillRect/>
          </a:stretch>
        </p:blipFill>
        <p:spPr>
          <a:xfrm>
            <a:off x="1333500" y="4114800"/>
            <a:ext cx="6400800" cy="1758159"/>
          </a:xfrm>
          <a:prstGeom prst="rect">
            <a:avLst/>
          </a:prstGeom>
          <a:ln w="3175">
            <a:solidFill>
              <a:schemeClr val="tx1"/>
            </a:solidFill>
          </a:ln>
        </p:spPr>
      </p:pic>
    </p:spTree>
    <p:extLst>
      <p:ext uri="{BB962C8B-B14F-4D97-AF65-F5344CB8AC3E}">
        <p14:creationId xmlns:p14="http://schemas.microsoft.com/office/powerpoint/2010/main" val="31191077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178800" y="6208713"/>
            <a:ext cx="965200" cy="242887"/>
          </a:xfrm>
        </p:spPr>
        <p:txBody>
          <a:bodyPr/>
          <a:lstStyle/>
          <a:p>
            <a:pPr>
              <a:defRPr/>
            </a:pPr>
            <a:fld id="{CE19F892-3363-40D3-926B-EDC3ED581C9A}" type="slidenum">
              <a:rPr lang="en-US" altLang="en-US" smtClean="0"/>
              <a:pPr>
                <a:defRPr/>
              </a:pPr>
              <a:t>21</a:t>
            </a:fld>
            <a:endParaRPr lang="en-US" altLang="en-US"/>
          </a:p>
        </p:txBody>
      </p:sp>
      <p:pic>
        <p:nvPicPr>
          <p:cNvPr id="8" name="Picture 7" descr="Asking Defining Questions - Excelsior College OW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920" y="1478280"/>
            <a:ext cx="5852160" cy="3901440"/>
          </a:xfrm>
          <a:prstGeom prst="rect">
            <a:avLst/>
          </a:prstGeom>
        </p:spPr>
      </p:pic>
    </p:spTree>
    <p:extLst>
      <p:ext uri="{BB962C8B-B14F-4D97-AF65-F5344CB8AC3E}">
        <p14:creationId xmlns:p14="http://schemas.microsoft.com/office/powerpoint/2010/main" val="2629679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Text Placeholder 2"/>
          <p:cNvSpPr>
            <a:spLocks noGrp="1"/>
          </p:cNvSpPr>
          <p:nvPr>
            <p:ph type="body" sz="quarter" idx="13"/>
          </p:nvPr>
        </p:nvSpPr>
        <p:spPr/>
        <p:txBody>
          <a:bodyPr/>
          <a:lstStyle/>
          <a:p>
            <a:r>
              <a:rPr lang="en-US" sz="2000" dirty="0" smtClean="0">
                <a:hlinkClick r:id="rId2"/>
              </a:rPr>
              <a:t>Knowledge Directory </a:t>
            </a:r>
            <a:endParaRPr lang="en-US" sz="2000" dirty="0" smtClean="0"/>
          </a:p>
          <a:p>
            <a:pPr lvl="1">
              <a:buFont typeface="Courier New" panose="02070309020205020404" pitchFamily="49" charset="0"/>
              <a:buChar char="o"/>
            </a:pPr>
            <a:r>
              <a:rPr lang="en-US" dirty="0" smtClean="0"/>
              <a:t>User Guides</a:t>
            </a:r>
          </a:p>
          <a:p>
            <a:pPr lvl="1">
              <a:buFont typeface="Courier New" panose="02070309020205020404" pitchFamily="49" charset="0"/>
              <a:buChar char="o"/>
            </a:pPr>
            <a:r>
              <a:rPr lang="en-US" dirty="0" smtClean="0"/>
              <a:t>DPRs</a:t>
            </a:r>
          </a:p>
          <a:p>
            <a:pPr marL="342900" lvl="1" indent="-342900">
              <a:buFont typeface="Arial" panose="020B0604020202020204" pitchFamily="34" charset="0"/>
              <a:buChar char="•"/>
            </a:pPr>
            <a:r>
              <a:rPr lang="en-US" dirty="0" smtClean="0"/>
              <a:t>Directory</a:t>
            </a:r>
          </a:p>
          <a:p>
            <a:pPr marL="742950" lvl="2" indent="-342900">
              <a:buFont typeface="Courier New" panose="02070309020205020404" pitchFamily="49" charset="0"/>
              <a:buChar char="o"/>
            </a:pPr>
            <a:r>
              <a:rPr lang="en-US" sz="2000" dirty="0" smtClean="0"/>
              <a:t>ePACSES &gt; General Information &gt; Directory</a:t>
            </a:r>
          </a:p>
          <a:p>
            <a:pPr marL="742950" lvl="2" indent="-342900">
              <a:buFont typeface="Courier New" panose="02070309020205020404" pitchFamily="49" charset="0"/>
              <a:buChar char="o"/>
            </a:pPr>
            <a:r>
              <a:rPr lang="en-US" sz="2000" dirty="0" smtClean="0"/>
              <a:t>DFO, BCSE, SME, SCDU</a:t>
            </a:r>
          </a:p>
          <a:p>
            <a:pPr marL="346075" lvl="2" indent="-285750">
              <a:buFont typeface="Arial" panose="020B0604020202020204" pitchFamily="34" charset="0"/>
              <a:buChar char="•"/>
            </a:pPr>
            <a:r>
              <a:rPr lang="en-US" sz="2000" dirty="0" smtClean="0">
                <a:hlinkClick r:id="rId3"/>
              </a:rPr>
              <a:t>PACSETI </a:t>
            </a:r>
            <a:endParaRPr lang="en-US" sz="2000" dirty="0" smtClean="0"/>
          </a:p>
          <a:p>
            <a:pPr marL="747713" lvl="3" indent="-285750">
              <a:buFont typeface="Courier New" panose="02070309020205020404" pitchFamily="49" charset="0"/>
              <a:buChar char="o"/>
            </a:pPr>
            <a:r>
              <a:rPr lang="en-US" sz="2000" dirty="0" smtClean="0"/>
              <a:t>Training</a:t>
            </a:r>
          </a:p>
          <a:p>
            <a:pPr marL="747713" lvl="3" indent="-285750">
              <a:buFont typeface="Courier New" panose="02070309020205020404" pitchFamily="49" charset="0"/>
              <a:buChar char="o"/>
            </a:pPr>
            <a:r>
              <a:rPr lang="en-US" sz="2000" dirty="0" smtClean="0"/>
              <a:t>PACSETI Instructors</a:t>
            </a:r>
          </a:p>
          <a:p>
            <a:pPr marL="747713" lvl="3" indent="-285750">
              <a:buFont typeface="Courier New" panose="02070309020205020404" pitchFamily="49" charset="0"/>
              <a:buChar char="o"/>
            </a:pPr>
            <a:r>
              <a:rPr lang="en-US" sz="2000" dirty="0" smtClean="0"/>
              <a:t>Child Support Program Manual (CSPM)</a:t>
            </a:r>
          </a:p>
          <a:p>
            <a:pPr marL="747713" lvl="3" indent="-285750">
              <a:buFont typeface="Courier New" panose="02070309020205020404" pitchFamily="49" charset="0"/>
              <a:buChar char="o"/>
            </a:pPr>
            <a:r>
              <a:rPr lang="en-US" sz="2000" dirty="0" smtClean="0"/>
              <a:t>Memos, BIMs</a:t>
            </a:r>
          </a:p>
          <a:p>
            <a:pPr marL="341313" lvl="3" indent="-285750">
              <a:buFont typeface="Arial" panose="020B0604020202020204" pitchFamily="34" charset="0"/>
              <a:buChar char="•"/>
            </a:pPr>
            <a:r>
              <a:rPr lang="en-US" sz="2000" dirty="0" smtClean="0">
                <a:hlinkClick r:id="rId4"/>
              </a:rPr>
              <a:t>OCSE Website </a:t>
            </a:r>
            <a:endParaRPr lang="en-US" sz="2000"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22</a:t>
            </a:fld>
            <a:endParaRPr lang="en-US" altLang="en-US"/>
          </a:p>
        </p:txBody>
      </p:sp>
    </p:spTree>
    <p:extLst>
      <p:ext uri="{BB962C8B-B14F-4D97-AF65-F5344CB8AC3E}">
        <p14:creationId xmlns:p14="http://schemas.microsoft.com/office/powerpoint/2010/main" val="37288451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Documents Referenced</a:t>
            </a:r>
            <a:endParaRPr lang="en-US" dirty="0"/>
          </a:p>
        </p:txBody>
      </p:sp>
      <p:sp>
        <p:nvSpPr>
          <p:cNvPr id="3" name="Text Placeholder 2"/>
          <p:cNvSpPr>
            <a:spLocks noGrp="1"/>
          </p:cNvSpPr>
          <p:nvPr>
            <p:ph type="body" sz="quarter" idx="13"/>
          </p:nvPr>
        </p:nvSpPr>
        <p:spPr/>
        <p:txBody>
          <a:bodyPr/>
          <a:lstStyle/>
          <a:p>
            <a:r>
              <a:rPr lang="en-US" dirty="0" smtClean="0">
                <a:hlinkClick r:id="rId2"/>
              </a:rPr>
              <a:t>County Assigned SME</a:t>
            </a:r>
            <a:endParaRPr lang="en-US" dirty="0" smtClean="0">
              <a:hlinkClick r:id="rId3"/>
            </a:endParaRPr>
          </a:p>
          <a:p>
            <a:r>
              <a:rPr lang="en-US" dirty="0" smtClean="0">
                <a:hlinkClick r:id="rId4"/>
              </a:rPr>
              <a:t>BCSE Directory</a:t>
            </a:r>
            <a:endParaRPr lang="en-US" dirty="0" smtClean="0">
              <a:hlinkClick r:id="rId3"/>
            </a:endParaRPr>
          </a:p>
          <a:p>
            <a:r>
              <a:rPr lang="en-US" dirty="0" smtClean="0">
                <a:hlinkClick r:id="rId5"/>
              </a:rPr>
              <a:t>Elements Required for PSR Processing</a:t>
            </a:r>
            <a:endParaRPr lang="en-US" dirty="0" smtClean="0">
              <a:hlinkClick r:id="rId3"/>
            </a:endParaRPr>
          </a:p>
          <a:p>
            <a:r>
              <a:rPr lang="en-US" dirty="0" smtClean="0">
                <a:hlinkClick r:id="rId6"/>
              </a:rPr>
              <a:t>PACSES Tips</a:t>
            </a:r>
            <a:endParaRPr lang="en-US" dirty="0" smtClean="0">
              <a:hlinkClick r:id="rId3"/>
            </a:endParaRPr>
          </a:p>
          <a:p>
            <a:r>
              <a:rPr lang="en-US" dirty="0" smtClean="0">
                <a:hlinkClick r:id="rId7"/>
              </a:rPr>
              <a:t>PACSES Open Bug Report</a:t>
            </a:r>
            <a:endParaRPr lang="en-US" dirty="0">
              <a:hlinkClick r:id="rId3"/>
            </a:endParaRPr>
          </a:p>
          <a:p>
            <a:r>
              <a:rPr lang="en-US" dirty="0" smtClean="0">
                <a:hlinkClick r:id="rId8"/>
              </a:rPr>
              <a:t>Open Tech Refresh Bugs 1.2 </a:t>
            </a:r>
            <a:endParaRPr lang="en-US" dirty="0" smtClean="0">
              <a:hlinkClick r:id="rId3"/>
            </a:endParaRPr>
          </a:p>
          <a:p>
            <a:r>
              <a:rPr lang="en-US" dirty="0" smtClean="0">
                <a:hlinkClick r:id="rId3"/>
              </a:rPr>
              <a:t>How </a:t>
            </a:r>
            <a:r>
              <a:rPr lang="en-US" dirty="0">
                <a:hlinkClick r:id="rId3"/>
              </a:rPr>
              <a:t>to Capture the Error </a:t>
            </a:r>
            <a:r>
              <a:rPr lang="en-US" dirty="0" smtClean="0">
                <a:hlinkClick r:id="rId3"/>
              </a:rPr>
              <a:t>Log</a:t>
            </a:r>
            <a:endParaRPr lang="en-US" dirty="0" smtClean="0"/>
          </a:p>
          <a:p>
            <a:r>
              <a:rPr lang="en-US" dirty="0">
                <a:hlinkClick r:id="rId9"/>
              </a:rPr>
              <a:t>Combining Duplicate Members User </a:t>
            </a:r>
            <a:r>
              <a:rPr lang="en-US" dirty="0" smtClean="0">
                <a:hlinkClick r:id="rId9"/>
              </a:rPr>
              <a:t>Guide</a:t>
            </a:r>
            <a:endParaRPr lang="en-US" dirty="0" smtClean="0"/>
          </a:p>
          <a:p>
            <a:r>
              <a:rPr lang="en-US" dirty="0">
                <a:hlinkClick r:id="rId10"/>
              </a:rPr>
              <a:t>IV-E/Non IV-E Case Processing Desk Reference</a:t>
            </a: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23</a:t>
            </a:fld>
            <a:endParaRPr lang="en-US" altLang="en-US"/>
          </a:p>
        </p:txBody>
      </p:sp>
    </p:spTree>
    <p:extLst>
      <p:ext uri="{BB962C8B-B14F-4D97-AF65-F5344CB8AC3E}">
        <p14:creationId xmlns:p14="http://schemas.microsoft.com/office/powerpoint/2010/main" val="3975942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Text Placeholder 2"/>
          <p:cNvSpPr>
            <a:spLocks noGrp="1"/>
          </p:cNvSpPr>
          <p:nvPr>
            <p:ph type="body" sz="quarter" idx="13"/>
          </p:nvPr>
        </p:nvSpPr>
        <p:spPr/>
        <p:txBody>
          <a:bodyPr/>
          <a:lstStyle/>
          <a:p>
            <a:r>
              <a:rPr lang="en-US" dirty="0" smtClean="0"/>
              <a:t>Jessica Moyer</a:t>
            </a:r>
          </a:p>
          <a:p>
            <a:pPr lvl="1"/>
            <a:r>
              <a:rPr lang="en-US" dirty="0" smtClean="0">
                <a:hlinkClick r:id="rId2"/>
              </a:rPr>
              <a:t>jessicamoyer@pacses.com</a:t>
            </a:r>
            <a:endParaRPr lang="en-US" dirty="0" smtClean="0"/>
          </a:p>
          <a:p>
            <a:pPr lvl="1"/>
            <a:r>
              <a:rPr lang="en-US" dirty="0" smtClean="0"/>
              <a:t>717-782-0148</a:t>
            </a:r>
          </a:p>
          <a:p>
            <a:endParaRPr lang="en-US" dirty="0"/>
          </a:p>
          <a:p>
            <a:r>
              <a:rPr lang="en-US" dirty="0" smtClean="0"/>
              <a:t>Kelly Bare</a:t>
            </a:r>
          </a:p>
          <a:p>
            <a:pPr lvl="1"/>
            <a:r>
              <a:rPr lang="en-US" dirty="0" smtClean="0">
                <a:hlinkClick r:id="rId3"/>
              </a:rPr>
              <a:t>kellybare@pacses.com</a:t>
            </a:r>
            <a:endParaRPr lang="en-US" dirty="0" smtClean="0"/>
          </a:p>
          <a:p>
            <a:pPr lvl="1"/>
            <a:r>
              <a:rPr lang="en-US" dirty="0" smtClean="0"/>
              <a:t>717-782-0142</a:t>
            </a: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24</a:t>
            </a:fld>
            <a:endParaRPr lang="en-US" altLang="en-US"/>
          </a:p>
        </p:txBody>
      </p:sp>
    </p:spTree>
    <p:extLst>
      <p:ext uri="{BB962C8B-B14F-4D97-AF65-F5344CB8AC3E}">
        <p14:creationId xmlns:p14="http://schemas.microsoft.com/office/powerpoint/2010/main" val="1774360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 SME, Maybe?</a:t>
            </a:r>
            <a:endParaRPr lang="en-US" dirty="0"/>
          </a:p>
        </p:txBody>
      </p:sp>
      <p:sp>
        <p:nvSpPr>
          <p:cNvPr id="3" name="Text Placeholder 2"/>
          <p:cNvSpPr>
            <a:spLocks noGrp="1"/>
          </p:cNvSpPr>
          <p:nvPr>
            <p:ph type="body" sz="quarter" idx="13"/>
          </p:nvPr>
        </p:nvSpPr>
        <p:spPr>
          <a:xfrm>
            <a:off x="457200" y="990600"/>
            <a:ext cx="8153400" cy="5217694"/>
          </a:xfrm>
        </p:spPr>
        <p:txBody>
          <a:bodyPr/>
          <a:lstStyle/>
          <a:p>
            <a:pPr marL="0" indent="0" algn="ctr">
              <a:buNone/>
            </a:pPr>
            <a:r>
              <a:rPr lang="en-US" b="1" u="sng" dirty="0" smtClean="0">
                <a:effectLst>
                  <a:outerShdw blurRad="38100" dist="38100" dir="2700000" algn="tl">
                    <a:srgbClr val="000000">
                      <a:alpha val="43137"/>
                    </a:srgbClr>
                  </a:outerShdw>
                </a:effectLst>
              </a:rPr>
              <a:t>What </a:t>
            </a:r>
            <a:r>
              <a:rPr lang="en-US" b="1" u="sng" dirty="0">
                <a:effectLst>
                  <a:outerShdw blurRad="38100" dist="38100" dir="2700000" algn="tl">
                    <a:srgbClr val="000000">
                      <a:alpha val="43137"/>
                    </a:srgbClr>
                  </a:outerShdw>
                </a:effectLst>
              </a:rPr>
              <a:t>do the SMEs do</a:t>
            </a:r>
            <a:r>
              <a:rPr lang="en-US" b="1" u="sng" dirty="0" smtClean="0">
                <a:effectLst>
                  <a:outerShdw blurRad="38100" dist="38100" dir="2700000" algn="tl">
                    <a:srgbClr val="000000">
                      <a:alpha val="43137"/>
                    </a:srgbClr>
                  </a:outerShdw>
                </a:effectLst>
              </a:rPr>
              <a:t>?</a:t>
            </a:r>
          </a:p>
          <a:p>
            <a:pPr marL="0" indent="0" algn="ctr">
              <a:buNone/>
            </a:pPr>
            <a:endParaRPr lang="en-US" dirty="0"/>
          </a:p>
          <a:p>
            <a:pPr>
              <a:buFont typeface="Arial" panose="020B0604020202020204" pitchFamily="34" charset="0"/>
              <a:buChar char="•"/>
            </a:pPr>
            <a:r>
              <a:rPr lang="en-US" dirty="0" smtClean="0"/>
              <a:t>Answer </a:t>
            </a:r>
            <a:r>
              <a:rPr lang="en-US" dirty="0"/>
              <a:t>functional </a:t>
            </a:r>
            <a:r>
              <a:rPr lang="en-US" dirty="0" smtClean="0"/>
              <a:t>questions</a:t>
            </a:r>
          </a:p>
          <a:p>
            <a:pPr lvl="1">
              <a:buFont typeface="Arial" panose="020B0604020202020204" pitchFamily="34" charset="0"/>
              <a:buChar char="•"/>
            </a:pPr>
            <a:r>
              <a:rPr lang="en-US" dirty="0" smtClean="0"/>
              <a:t>How do I do this? Is this working correctly?</a:t>
            </a:r>
          </a:p>
          <a:p>
            <a:pPr>
              <a:buFont typeface="Arial" panose="020B0604020202020204" pitchFamily="34" charset="0"/>
              <a:buChar char="•"/>
            </a:pPr>
            <a:r>
              <a:rPr lang="en-US" dirty="0" smtClean="0"/>
              <a:t>Process </a:t>
            </a:r>
            <a:r>
              <a:rPr lang="en-US" dirty="0"/>
              <a:t>PSRs assigned to the SME Team</a:t>
            </a:r>
          </a:p>
          <a:p>
            <a:pPr>
              <a:buFont typeface="Arial" panose="020B0604020202020204" pitchFamily="34" charset="0"/>
              <a:buChar char="•"/>
            </a:pPr>
            <a:r>
              <a:rPr lang="en-US" dirty="0" smtClean="0"/>
              <a:t>Work </a:t>
            </a:r>
            <a:r>
              <a:rPr lang="en-US" dirty="0"/>
              <a:t>order support</a:t>
            </a:r>
          </a:p>
          <a:p>
            <a:pPr>
              <a:buFont typeface="Arial" panose="020B0604020202020204" pitchFamily="34" charset="0"/>
              <a:buChar char="•"/>
            </a:pPr>
            <a:r>
              <a:rPr lang="en-US" dirty="0"/>
              <a:t>Maintenance release support</a:t>
            </a:r>
          </a:p>
          <a:p>
            <a:pPr>
              <a:buFont typeface="Arial" panose="020B0604020202020204" pitchFamily="34" charset="0"/>
              <a:buChar char="•"/>
            </a:pPr>
            <a:r>
              <a:rPr lang="en-US" dirty="0"/>
              <a:t>User documentation</a:t>
            </a:r>
          </a:p>
          <a:p>
            <a:pPr>
              <a:buFont typeface="Arial" panose="020B0604020202020204" pitchFamily="34" charset="0"/>
              <a:buChar char="•"/>
            </a:pPr>
            <a:r>
              <a:rPr lang="en-US" dirty="0"/>
              <a:t>BCSE support and collaboration</a:t>
            </a:r>
          </a:p>
          <a:p>
            <a:endParaRPr lang="en-US" dirty="0" smtClean="0"/>
          </a:p>
          <a:p>
            <a:pPr marL="0" indent="0" algn="ctr">
              <a:buNone/>
            </a:pPr>
            <a:r>
              <a:rPr lang="en-US" sz="2000" dirty="0"/>
              <a:t>Each County DRS has an assigned SME for support</a:t>
            </a:r>
          </a:p>
          <a:p>
            <a:pPr marL="0" indent="0" algn="ctr">
              <a:buNone/>
            </a:pPr>
            <a:endParaRPr lang="en-US" sz="2000" dirty="0" smtClean="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3</a:t>
            </a:fld>
            <a:endParaRPr lang="en-US" altLang="en-US"/>
          </a:p>
        </p:txBody>
      </p:sp>
      <p:pic>
        <p:nvPicPr>
          <p:cNvPr id="5" name="Picture 4" descr="5 Types of SMEs | ATD"/>
          <p:cNvPicPr/>
          <p:nvPr/>
        </p:nvPicPr>
        <p:blipFill>
          <a:blip r:embed="rId2">
            <a:extLst>
              <a:ext uri="{28A0092B-C50C-407E-A947-70E740481C1C}">
                <a14:useLocalDpi xmlns:a14="http://schemas.microsoft.com/office/drawing/2010/main" val="0"/>
              </a:ext>
            </a:extLst>
          </a:blip>
          <a:srcRect/>
          <a:stretch>
            <a:fillRect/>
          </a:stretch>
        </p:blipFill>
        <p:spPr bwMode="auto">
          <a:xfrm>
            <a:off x="5806440" y="3276600"/>
            <a:ext cx="2804160" cy="1630680"/>
          </a:xfrm>
          <a:prstGeom prst="rect">
            <a:avLst/>
          </a:prstGeom>
          <a:noFill/>
          <a:ln>
            <a:noFill/>
          </a:ln>
        </p:spPr>
      </p:pic>
    </p:spTree>
    <p:extLst>
      <p:ext uri="{BB962C8B-B14F-4D97-AF65-F5344CB8AC3E}">
        <p14:creationId xmlns:p14="http://schemas.microsoft.com/office/powerpoint/2010/main" val="847244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Hello, is it SME you’re looking for?</a:t>
            </a:r>
            <a:endParaRPr lang="en-US" sz="2400" dirty="0"/>
          </a:p>
        </p:txBody>
      </p:sp>
      <p:sp>
        <p:nvSpPr>
          <p:cNvPr id="3" name="Text Placeholder 2"/>
          <p:cNvSpPr>
            <a:spLocks noGrp="1"/>
          </p:cNvSpPr>
          <p:nvPr>
            <p:ph type="body" sz="quarter" idx="13"/>
          </p:nvPr>
        </p:nvSpPr>
        <p:spPr>
          <a:xfrm>
            <a:off x="457200" y="762000"/>
            <a:ext cx="8204200" cy="5065294"/>
          </a:xfrm>
        </p:spPr>
        <p:txBody>
          <a:bodyPr/>
          <a:lstStyle/>
          <a:p>
            <a:pPr marL="0" indent="0">
              <a:buNone/>
            </a:pPr>
            <a:endParaRPr lang="en-US" sz="800" b="1" dirty="0" smtClean="0"/>
          </a:p>
          <a:p>
            <a:pPr marL="0" indent="0">
              <a:buNone/>
            </a:pPr>
            <a:r>
              <a:rPr lang="en-US" b="1" dirty="0" smtClean="0">
                <a:effectLst>
                  <a:outerShdw blurRad="38100" dist="38100" dir="2700000" algn="tl">
                    <a:srgbClr val="000000">
                      <a:alpha val="43137"/>
                    </a:srgbClr>
                  </a:outerShdw>
                </a:effectLst>
              </a:rPr>
              <a:t>Topics SMEs do not cover:</a:t>
            </a:r>
          </a:p>
          <a:p>
            <a:pPr marL="0" indent="0">
              <a:buNone/>
            </a:pPr>
            <a:endParaRPr lang="en-US" sz="900" b="1" dirty="0" smtClean="0"/>
          </a:p>
          <a:p>
            <a:pPr>
              <a:buFont typeface="Arial" panose="020B0604020202020204" pitchFamily="34" charset="0"/>
              <a:buChar char="•"/>
            </a:pPr>
            <a:r>
              <a:rPr lang="en-US" sz="2000" b="1" dirty="0" smtClean="0"/>
              <a:t>Decisions on Case Management or Case Processing</a:t>
            </a:r>
          </a:p>
          <a:p>
            <a:pPr lvl="1">
              <a:buFont typeface="Arial" panose="020B0604020202020204" pitchFamily="34" charset="0"/>
              <a:buChar char="•"/>
            </a:pPr>
            <a:r>
              <a:rPr lang="en-US" sz="1600" dirty="0" smtClean="0"/>
              <a:t>SMEs answer “how to” or “is this working properly” questions</a:t>
            </a:r>
            <a:endParaRPr lang="en-US" sz="1600" dirty="0"/>
          </a:p>
          <a:p>
            <a:pPr>
              <a:buFont typeface="Arial" panose="020B0604020202020204" pitchFamily="34" charset="0"/>
              <a:buChar char="•"/>
            </a:pPr>
            <a:r>
              <a:rPr lang="en-US" sz="2000" b="1" dirty="0" smtClean="0"/>
              <a:t>Policy or procedures questions</a:t>
            </a:r>
          </a:p>
          <a:p>
            <a:pPr lvl="1">
              <a:buFont typeface="Arial" panose="020B0604020202020204" pitchFamily="34" charset="0"/>
              <a:buChar char="•"/>
            </a:pPr>
            <a:r>
              <a:rPr lang="en-US" sz="1600" dirty="0" smtClean="0"/>
              <a:t>BCSE’s Division of Program Development and Evaluation (DPDE)</a:t>
            </a:r>
          </a:p>
          <a:p>
            <a:pPr lvl="2">
              <a:buFont typeface="Arial" panose="020B0604020202020204" pitchFamily="34" charset="0"/>
              <a:buChar char="•"/>
            </a:pPr>
            <a:r>
              <a:rPr lang="en-US" sz="1400" dirty="0" smtClean="0"/>
              <a:t>Program Development Section</a:t>
            </a:r>
          </a:p>
          <a:p>
            <a:pPr lvl="2">
              <a:buFont typeface="Arial" panose="020B0604020202020204" pitchFamily="34" charset="0"/>
              <a:buChar char="•"/>
            </a:pPr>
            <a:r>
              <a:rPr lang="en-US" sz="1400" u="sng" dirty="0" smtClean="0">
                <a:hlinkClick r:id="rId2"/>
              </a:rPr>
              <a:t>ra-DRSMemoInquiries@pa.gov</a:t>
            </a:r>
            <a:endParaRPr lang="en-US" sz="1400" dirty="0" smtClean="0"/>
          </a:p>
          <a:p>
            <a:pPr>
              <a:buFont typeface="Arial" panose="020B0604020202020204" pitchFamily="34" charset="0"/>
              <a:buChar char="•"/>
            </a:pPr>
            <a:r>
              <a:rPr lang="en-US" sz="2000" b="1" dirty="0" smtClean="0"/>
              <a:t>Administrative Questions (Audits, MSEs, Budget etc.)</a:t>
            </a:r>
          </a:p>
          <a:p>
            <a:pPr lvl="1">
              <a:buFont typeface="Arial" panose="020B0604020202020204" pitchFamily="34" charset="0"/>
              <a:buChar char="•"/>
            </a:pPr>
            <a:r>
              <a:rPr lang="en-US" sz="1600" dirty="0"/>
              <a:t>BCSE’s Division of Program Development and Evaluation (DPDE</a:t>
            </a:r>
            <a:r>
              <a:rPr lang="en-US" sz="1600" dirty="0" smtClean="0"/>
              <a:t>)</a:t>
            </a:r>
          </a:p>
          <a:p>
            <a:pPr lvl="2">
              <a:buFont typeface="Arial" panose="020B0604020202020204" pitchFamily="34" charset="0"/>
              <a:buChar char="•"/>
            </a:pPr>
            <a:r>
              <a:rPr lang="en-US" sz="1400" dirty="0" smtClean="0"/>
              <a:t>Program Compliance Section or Program Administration Section</a:t>
            </a:r>
          </a:p>
          <a:p>
            <a:pPr lvl="2">
              <a:buFont typeface="Arial" panose="020B0604020202020204" pitchFamily="34" charset="0"/>
              <a:buChar char="•"/>
            </a:pPr>
            <a:r>
              <a:rPr lang="en-US" sz="1400" u="sng" dirty="0" smtClean="0">
                <a:hlinkClick r:id="rId3"/>
              </a:rPr>
              <a:t>ra-DRSFinancials@pa.gov</a:t>
            </a:r>
            <a:endParaRPr lang="en-US" sz="1400" dirty="0"/>
          </a:p>
          <a:p>
            <a:pPr>
              <a:buFont typeface="Arial" panose="020B0604020202020204" pitchFamily="34" charset="0"/>
              <a:buChar char="•"/>
            </a:pPr>
            <a:r>
              <a:rPr lang="en-US" sz="2000" b="1" dirty="0" err="1" smtClean="0"/>
              <a:t>eCIS</a:t>
            </a:r>
            <a:r>
              <a:rPr lang="en-US" sz="2000" b="1" dirty="0" smtClean="0"/>
              <a:t> </a:t>
            </a:r>
            <a:r>
              <a:rPr lang="en-US" sz="2000" b="1" dirty="0"/>
              <a:t>related questions or </a:t>
            </a:r>
            <a:r>
              <a:rPr lang="en-US" sz="2000" b="1" dirty="0" smtClean="0"/>
              <a:t>issues</a:t>
            </a:r>
          </a:p>
          <a:p>
            <a:pPr lvl="1">
              <a:buFont typeface="Arial" panose="020B0604020202020204" pitchFamily="34" charset="0"/>
              <a:buChar char="•"/>
            </a:pPr>
            <a:r>
              <a:rPr lang="en-US" sz="1600" dirty="0" smtClean="0"/>
              <a:t>County </a:t>
            </a:r>
            <a:r>
              <a:rPr lang="en-US" sz="1600" dirty="0" err="1" smtClean="0"/>
              <a:t>eCIS</a:t>
            </a:r>
            <a:r>
              <a:rPr lang="en-US" sz="1600" dirty="0" smtClean="0"/>
              <a:t> Admin</a:t>
            </a:r>
          </a:p>
          <a:p>
            <a:pPr lvl="1">
              <a:buFont typeface="Arial" panose="020B0604020202020204" pitchFamily="34" charset="0"/>
              <a:buChar char="•"/>
            </a:pPr>
            <a:r>
              <a:rPr lang="en-US" sz="1600" dirty="0" err="1" smtClean="0"/>
              <a:t>eCIS</a:t>
            </a:r>
            <a:r>
              <a:rPr lang="en-US" sz="1600" dirty="0" smtClean="0"/>
              <a:t> User Guide and Tips available on the Knowledge Directory</a:t>
            </a:r>
          </a:p>
          <a:p>
            <a:pPr lvl="1">
              <a:buFont typeface="Arial" panose="020B0604020202020204" pitchFamily="34" charset="0"/>
              <a:buChar char="•"/>
            </a:pPr>
            <a:r>
              <a:rPr lang="en-US" sz="1600" dirty="0"/>
              <a:t>DHS Program Office Contacts, Ray Scott at rayscott@pa.gov or Samantha Noone at snoone@pa.gov. </a:t>
            </a:r>
          </a:p>
          <a:p>
            <a:pPr lvl="1">
              <a:buFont typeface="Arial" panose="020B0604020202020204" pitchFamily="34" charset="0"/>
              <a:buChar char="•"/>
            </a:pPr>
            <a:endParaRPr lang="en-US" dirty="0"/>
          </a:p>
          <a:p>
            <a:pPr marL="342900" lvl="1" indent="-342900">
              <a:buFont typeface="Arial" panose="020B0604020202020204" pitchFamily="34" charset="0"/>
              <a:buChar char="•"/>
            </a:pP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4</a:t>
            </a:fld>
            <a:endParaRPr lang="en-US" altLang="en-US"/>
          </a:p>
        </p:txBody>
      </p:sp>
    </p:spTree>
    <p:extLst>
      <p:ext uri="{BB962C8B-B14F-4D97-AF65-F5344CB8AC3E}">
        <p14:creationId xmlns:p14="http://schemas.microsoft.com/office/powerpoint/2010/main" val="963796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Text Placeholder 2"/>
          <p:cNvSpPr>
            <a:spLocks noGrp="1"/>
          </p:cNvSpPr>
          <p:nvPr>
            <p:ph type="body" sz="quarter" idx="13"/>
          </p:nvPr>
        </p:nvSpPr>
        <p:spPr>
          <a:xfrm>
            <a:off x="457200" y="1143000"/>
            <a:ext cx="4038600" cy="4267200"/>
          </a:xfrm>
        </p:spPr>
        <p:txBody>
          <a:bodyPr/>
          <a:lstStyle/>
          <a:p>
            <a:pPr marL="0" indent="0">
              <a:buNone/>
            </a:pPr>
            <a:endParaRPr lang="en-US" b="1" dirty="0" smtClean="0"/>
          </a:p>
          <a:p>
            <a:pPr marL="0" indent="0">
              <a:buNone/>
            </a:pPr>
            <a:endParaRPr lang="en-US" b="1" dirty="0"/>
          </a:p>
          <a:p>
            <a:pPr marL="0" indent="0">
              <a:buNone/>
            </a:pPr>
            <a:r>
              <a:rPr lang="en-US" b="1" dirty="0" smtClean="0"/>
              <a:t>When </a:t>
            </a:r>
            <a:r>
              <a:rPr lang="en-US" b="1" dirty="0"/>
              <a:t>a SME cannot answer your question, they will do their best to send you in the right direction to get the answer for which you are looking. </a:t>
            </a:r>
          </a:p>
          <a:p>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5</a:t>
            </a:fld>
            <a:endParaRPr lang="en-US" altLang="en-US"/>
          </a:p>
        </p:txBody>
      </p:sp>
      <p:pic>
        <p:nvPicPr>
          <p:cNvPr id="5" name="Picture 4"/>
          <p:cNvPicPr>
            <a:picLocks noChangeAspect="1"/>
          </p:cNvPicPr>
          <p:nvPr/>
        </p:nvPicPr>
        <p:blipFill>
          <a:blip r:embed="rId2"/>
          <a:stretch>
            <a:fillRect/>
          </a:stretch>
        </p:blipFill>
        <p:spPr>
          <a:xfrm>
            <a:off x="5029200" y="1524000"/>
            <a:ext cx="3856025" cy="3824288"/>
          </a:xfrm>
          <a:prstGeom prst="rect">
            <a:avLst/>
          </a:prstGeom>
        </p:spPr>
      </p:pic>
    </p:spTree>
    <p:extLst>
      <p:ext uri="{BB962C8B-B14F-4D97-AF65-F5344CB8AC3E}">
        <p14:creationId xmlns:p14="http://schemas.microsoft.com/office/powerpoint/2010/main" val="3463584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Other Resources</a:t>
            </a:r>
            <a:endParaRPr lang="en-US" dirty="0"/>
          </a:p>
        </p:txBody>
      </p:sp>
      <p:sp>
        <p:nvSpPr>
          <p:cNvPr id="3" name="Text Placeholder 2"/>
          <p:cNvSpPr>
            <a:spLocks noGrp="1"/>
          </p:cNvSpPr>
          <p:nvPr>
            <p:ph type="body" sz="quarter" idx="13"/>
          </p:nvPr>
        </p:nvSpPr>
        <p:spPr/>
        <p:txBody>
          <a:bodyPr/>
          <a:lstStyle/>
          <a:p>
            <a:pPr>
              <a:buFont typeface="Arial" panose="020B0604020202020204" pitchFamily="34" charset="0"/>
              <a:buChar char="•"/>
            </a:pPr>
            <a:endParaRPr lang="en-US" dirty="0" smtClean="0"/>
          </a:p>
          <a:p>
            <a:pPr>
              <a:buFont typeface="Arial" panose="020B0604020202020204" pitchFamily="34" charset="0"/>
              <a:buChar char="•"/>
            </a:pPr>
            <a:r>
              <a:rPr lang="en-US" dirty="0" smtClean="0"/>
              <a:t>Other </a:t>
            </a:r>
            <a:r>
              <a:rPr lang="en-US" dirty="0"/>
              <a:t>workers in your county</a:t>
            </a:r>
          </a:p>
          <a:p>
            <a:pPr>
              <a:buFont typeface="Arial" panose="020B0604020202020204" pitchFamily="34" charset="0"/>
              <a:buChar char="•"/>
            </a:pPr>
            <a:r>
              <a:rPr lang="en-US" dirty="0"/>
              <a:t>Other counties</a:t>
            </a:r>
          </a:p>
          <a:p>
            <a:pPr>
              <a:buFont typeface="Arial" panose="020B0604020202020204" pitchFamily="34" charset="0"/>
              <a:buChar char="•"/>
            </a:pPr>
            <a:r>
              <a:rPr lang="en-US" dirty="0" smtClean="0"/>
              <a:t>IV-D </a:t>
            </a:r>
            <a:r>
              <a:rPr lang="en-US" dirty="0"/>
              <a:t>Attorney or </a:t>
            </a:r>
            <a:r>
              <a:rPr lang="en-US" dirty="0" smtClean="0"/>
              <a:t>solicitor</a:t>
            </a:r>
          </a:p>
          <a:p>
            <a:pPr>
              <a:buFont typeface="Arial" panose="020B0604020202020204" pitchFamily="34" charset="0"/>
              <a:buChar char="•"/>
            </a:pPr>
            <a:r>
              <a:rPr lang="en-US" dirty="0"/>
              <a:t>Knowledge Directory</a:t>
            </a:r>
          </a:p>
          <a:p>
            <a:pPr>
              <a:buFont typeface="Arial" panose="020B0604020202020204" pitchFamily="34" charset="0"/>
              <a:buChar char="•"/>
            </a:pPr>
            <a:r>
              <a:rPr lang="en-US" dirty="0" smtClean="0"/>
              <a:t>PACSETI </a:t>
            </a:r>
          </a:p>
          <a:p>
            <a:pPr>
              <a:buFont typeface="Arial" panose="020B0604020202020204" pitchFamily="34" charset="0"/>
              <a:buChar char="•"/>
            </a:pPr>
            <a:r>
              <a:rPr lang="en-US" dirty="0" smtClean="0"/>
              <a:t>BCSE Divisions</a:t>
            </a:r>
            <a:endParaRPr lang="en-US" dirty="0"/>
          </a:p>
          <a:p>
            <a:pPr>
              <a:buFont typeface="Arial" panose="020B0604020202020204" pitchFamily="34" charset="0"/>
              <a:buChar char="•"/>
            </a:pPr>
            <a:r>
              <a:rPr lang="en-US" dirty="0" smtClean="0"/>
              <a:t>PACSES </a:t>
            </a:r>
            <a:r>
              <a:rPr lang="en-US" dirty="0"/>
              <a:t>Network Team</a:t>
            </a:r>
          </a:p>
          <a:p>
            <a:pPr>
              <a:buFont typeface="Arial" panose="020B0604020202020204" pitchFamily="34" charset="0"/>
              <a:buChar char="•"/>
            </a:pPr>
            <a:r>
              <a:rPr lang="en-US" dirty="0" smtClean="0"/>
              <a:t>OCSE Website</a:t>
            </a:r>
            <a:endParaRPr lang="en-US" dirty="0"/>
          </a:p>
        </p:txBody>
      </p:sp>
      <p:sp>
        <p:nvSpPr>
          <p:cNvPr id="4" name="Slide Number Placeholder 3"/>
          <p:cNvSpPr>
            <a:spLocks noGrp="1"/>
          </p:cNvSpPr>
          <p:nvPr>
            <p:ph type="sldNum" sz="quarter" idx="14"/>
          </p:nvPr>
        </p:nvSpPr>
        <p:spPr/>
        <p:txBody>
          <a:bodyPr/>
          <a:lstStyle/>
          <a:p>
            <a:pPr>
              <a:defRPr/>
            </a:pPr>
            <a:fld id="{CE19F892-3363-40D3-926B-EDC3ED581C9A}" type="slidenum">
              <a:rPr lang="en-US" altLang="en-US" smtClean="0"/>
              <a:pPr>
                <a:defRPr/>
              </a:pPr>
              <a:t>6</a:t>
            </a:fld>
            <a:endParaRPr lang="en-US" altLang="en-US"/>
          </a:p>
        </p:txBody>
      </p:sp>
      <p:pic>
        <p:nvPicPr>
          <p:cNvPr id="5" name="Picture 4"/>
          <p:cNvPicPr>
            <a:picLocks noChangeAspect="1"/>
          </p:cNvPicPr>
          <p:nvPr/>
        </p:nvPicPr>
        <p:blipFill>
          <a:blip r:embed="rId2"/>
          <a:stretch>
            <a:fillRect/>
          </a:stretch>
        </p:blipFill>
        <p:spPr>
          <a:xfrm>
            <a:off x="5920678" y="2895600"/>
            <a:ext cx="2286000" cy="2571750"/>
          </a:xfrm>
          <a:prstGeom prst="rect">
            <a:avLst/>
          </a:prstGeom>
        </p:spPr>
      </p:pic>
    </p:spTree>
    <p:extLst>
      <p:ext uri="{BB962C8B-B14F-4D97-AF65-F5344CB8AC3E}">
        <p14:creationId xmlns:p14="http://schemas.microsoft.com/office/powerpoint/2010/main" val="778667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a:t>
            </a:r>
            <a:endParaRPr lang="en-US" dirty="0"/>
          </a:p>
        </p:txBody>
      </p:sp>
      <p:sp>
        <p:nvSpPr>
          <p:cNvPr id="8" name="Text Placeholder 7"/>
          <p:cNvSpPr>
            <a:spLocks noGrp="1"/>
          </p:cNvSpPr>
          <p:nvPr>
            <p:ph type="body" sz="quarter" idx="13"/>
          </p:nvPr>
        </p:nvSpPr>
        <p:spPr/>
        <p:txBody>
          <a:bodyPr/>
          <a:lstStyle/>
          <a:p>
            <a:pPr marL="0" indent="0" algn="ctr">
              <a:buNone/>
            </a:pPr>
            <a:r>
              <a:rPr lang="en-US" b="1" dirty="0" smtClean="0"/>
              <a:t>Commonly received questions…and their secret SME answers.</a:t>
            </a:r>
          </a:p>
          <a:p>
            <a:pPr marL="0" indent="0" algn="ctr">
              <a:buNone/>
            </a:pPr>
            <a:endParaRPr lang="en-US" b="1" dirty="0"/>
          </a:p>
          <a:p>
            <a:pPr marL="0" indent="0" algn="ctr">
              <a:buNone/>
            </a:pPr>
            <a:endParaRPr lang="en-US" b="1" dirty="0" smtClean="0"/>
          </a:p>
          <a:p>
            <a:pPr marL="0" indent="0" algn="ctr">
              <a:buNone/>
            </a:pPr>
            <a:endParaRPr lang="en-US" b="1" dirty="0"/>
          </a:p>
          <a:p>
            <a:pPr marL="0" indent="0" algn="ctr">
              <a:buNone/>
            </a:pPr>
            <a:endParaRPr lang="en-US" b="1" dirty="0" smtClean="0"/>
          </a:p>
          <a:p>
            <a:pPr marL="0" indent="0" algn="ctr">
              <a:buNone/>
            </a:pPr>
            <a:endParaRPr lang="en-US" b="1" dirty="0"/>
          </a:p>
          <a:p>
            <a:pPr marL="0" indent="0" algn="ctr">
              <a:buNone/>
            </a:pPr>
            <a:endParaRPr lang="en-US" b="1" dirty="0" smtClean="0"/>
          </a:p>
          <a:p>
            <a:pPr marL="0" indent="0" algn="ctr">
              <a:buNone/>
            </a:pPr>
            <a:endParaRPr lang="en-US" b="1" dirty="0" smtClean="0"/>
          </a:p>
          <a:p>
            <a:pPr marL="0" indent="0" algn="ctr">
              <a:buNone/>
            </a:pPr>
            <a:endParaRPr lang="en-US" b="1" dirty="0" smtClean="0"/>
          </a:p>
          <a:p>
            <a:pPr marL="0" indent="0" algn="ctr">
              <a:buNone/>
            </a:pPr>
            <a:r>
              <a:rPr lang="en-US" b="1" dirty="0" smtClean="0"/>
              <a:t>Just kidding, tell everyone!</a:t>
            </a:r>
          </a:p>
          <a:p>
            <a:pPr marL="0" indent="0" algn="ctr">
              <a:buNone/>
            </a:pPr>
            <a:endParaRPr lang="en-US" dirty="0"/>
          </a:p>
          <a:p>
            <a:pPr marL="0" indent="0" algn="ctr">
              <a:buNone/>
            </a:pPr>
            <a:endParaRPr lang="en-US" dirty="0"/>
          </a:p>
        </p:txBody>
      </p:sp>
      <p:sp>
        <p:nvSpPr>
          <p:cNvPr id="4" name="Slide Number Placeholder 3"/>
          <p:cNvSpPr>
            <a:spLocks noGrp="1"/>
          </p:cNvSpPr>
          <p:nvPr>
            <p:ph type="sldNum" sz="quarter" idx="4294967295"/>
          </p:nvPr>
        </p:nvSpPr>
        <p:spPr>
          <a:xfrm>
            <a:off x="8178800" y="6205538"/>
            <a:ext cx="965200" cy="246062"/>
          </a:xfrm>
        </p:spPr>
        <p:txBody>
          <a:bodyPr/>
          <a:lstStyle/>
          <a:p>
            <a:pPr>
              <a:defRPr/>
            </a:pPr>
            <a:fld id="{CE19F892-3363-40D3-926B-EDC3ED581C9A}" type="slidenum">
              <a:rPr lang="en-US" altLang="en-US" smtClean="0"/>
              <a:pPr>
                <a:defRPr/>
              </a:pPr>
              <a:t>7</a:t>
            </a:fld>
            <a:endParaRPr lang="en-US" altLang="en-US"/>
          </a:p>
        </p:txBody>
      </p:sp>
      <p:pic>
        <p:nvPicPr>
          <p:cNvPr id="9" name="Picture 8" descr="CULTBUSTER : REPOSTED: Pray's Mill Baptist Church officially confirm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6069" y="2133600"/>
            <a:ext cx="3675662" cy="3129479"/>
          </a:xfrm>
          <a:prstGeom prst="rect">
            <a:avLst/>
          </a:prstGeom>
        </p:spPr>
      </p:pic>
    </p:spTree>
    <p:extLst>
      <p:ext uri="{BB962C8B-B14F-4D97-AF65-F5344CB8AC3E}">
        <p14:creationId xmlns:p14="http://schemas.microsoft.com/office/powerpoint/2010/main" val="33491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553200" y="5334000"/>
            <a:ext cx="2097206" cy="713294"/>
          </a:xfrm>
          <a:prstGeom prst="rect">
            <a:avLst/>
          </a:prstGeom>
        </p:spPr>
      </p:pic>
      <p:sp>
        <p:nvSpPr>
          <p:cNvPr id="2" name="Title 1"/>
          <p:cNvSpPr>
            <a:spLocks noGrp="1"/>
          </p:cNvSpPr>
          <p:nvPr>
            <p:ph type="title"/>
          </p:nvPr>
        </p:nvSpPr>
        <p:spPr/>
        <p:txBody>
          <a:bodyPr/>
          <a:lstStyle/>
          <a:p>
            <a:r>
              <a:rPr lang="en-US" dirty="0" smtClean="0"/>
              <a:t>Is it a bug?</a:t>
            </a:r>
            <a:endParaRPr lang="en-US" dirty="0"/>
          </a:p>
        </p:txBody>
      </p:sp>
      <p:sp>
        <p:nvSpPr>
          <p:cNvPr id="3" name="Text Placeholder 2"/>
          <p:cNvSpPr>
            <a:spLocks noGrp="1"/>
          </p:cNvSpPr>
          <p:nvPr>
            <p:ph type="body" sz="quarter" idx="13"/>
          </p:nvPr>
        </p:nvSpPr>
        <p:spPr/>
        <p:txBody>
          <a:bodyPr/>
          <a:lstStyle/>
          <a:p>
            <a:pPr marL="0" indent="0">
              <a:spcAft>
                <a:spcPts val="600"/>
              </a:spcAft>
              <a:buNone/>
            </a:pPr>
            <a:r>
              <a:rPr lang="en-US" sz="2000" b="1" dirty="0" smtClean="0"/>
              <a:t>Things to check:</a:t>
            </a:r>
          </a:p>
          <a:p>
            <a:pPr>
              <a:spcAft>
                <a:spcPts val="600"/>
              </a:spcAft>
            </a:pPr>
            <a:r>
              <a:rPr lang="en-US" sz="1800" dirty="0" smtClean="0"/>
              <a:t>Review user documentation available in the Knowledge Directory</a:t>
            </a:r>
          </a:p>
          <a:p>
            <a:pPr>
              <a:spcAft>
                <a:spcPts val="600"/>
              </a:spcAft>
            </a:pPr>
            <a:r>
              <a:rPr lang="en-US" sz="1800" dirty="0" smtClean="0"/>
              <a:t>Review Help in </a:t>
            </a:r>
            <a:r>
              <a:rPr lang="en-US" sz="1800" dirty="0" err="1" smtClean="0"/>
              <a:t>ePACSES</a:t>
            </a:r>
            <a:r>
              <a:rPr lang="en-US" sz="1800" dirty="0" smtClean="0"/>
              <a:t>/</a:t>
            </a:r>
            <a:r>
              <a:rPr lang="en-US" sz="1800" dirty="0" err="1" smtClean="0"/>
              <a:t>eQuate</a:t>
            </a:r>
            <a:endParaRPr lang="en-US" sz="1800" dirty="0" smtClean="0"/>
          </a:p>
          <a:p>
            <a:pPr>
              <a:spcAft>
                <a:spcPts val="600"/>
              </a:spcAft>
            </a:pPr>
            <a:r>
              <a:rPr lang="en-US" sz="1800" dirty="0" smtClean="0"/>
              <a:t>Review bug lists</a:t>
            </a:r>
          </a:p>
          <a:p>
            <a:pPr lvl="1">
              <a:spcAft>
                <a:spcPts val="600"/>
              </a:spcAft>
            </a:pPr>
            <a:r>
              <a:rPr lang="en-US" sz="1600" dirty="0" err="1" smtClean="0"/>
              <a:t>PACSES</a:t>
            </a:r>
            <a:r>
              <a:rPr lang="en-US" sz="1600" dirty="0" smtClean="0"/>
              <a:t> Open Bug Report </a:t>
            </a:r>
            <a:r>
              <a:rPr lang="en-US" sz="1600" i="1" dirty="0" smtClean="0"/>
              <a:t>(</a:t>
            </a:r>
            <a:r>
              <a:rPr lang="en-US" sz="1600" i="1" dirty="0" err="1" smtClean="0"/>
              <a:t>PACSES</a:t>
            </a:r>
            <a:r>
              <a:rPr lang="en-US" sz="1600" i="1" dirty="0" smtClean="0"/>
              <a:t> Document Library/Publications/Current Bugs and Change requests)</a:t>
            </a:r>
          </a:p>
          <a:p>
            <a:pPr lvl="1">
              <a:spcAft>
                <a:spcPts val="600"/>
              </a:spcAft>
            </a:pPr>
            <a:r>
              <a:rPr lang="en-US" sz="1600" dirty="0" smtClean="0"/>
              <a:t>Open Tech Refresh </a:t>
            </a:r>
            <a:r>
              <a:rPr lang="en-US" sz="1600" dirty="0" smtClean="0"/>
              <a:t>1.2 </a:t>
            </a:r>
            <a:r>
              <a:rPr lang="en-US" sz="1600" dirty="0" smtClean="0"/>
              <a:t>Bugs (WO-5032) (</a:t>
            </a:r>
            <a:r>
              <a:rPr lang="en-US" sz="1600" i="1" dirty="0" err="1"/>
              <a:t>PACSES</a:t>
            </a:r>
            <a:r>
              <a:rPr lang="en-US" sz="1600" i="1" dirty="0"/>
              <a:t> Document </a:t>
            </a:r>
            <a:r>
              <a:rPr lang="en-US" sz="1600" i="1" dirty="0" smtClean="0"/>
              <a:t>Library/Technology Refresh Suite)</a:t>
            </a:r>
          </a:p>
          <a:p>
            <a:pPr>
              <a:spcAft>
                <a:spcPts val="600"/>
              </a:spcAft>
            </a:pPr>
            <a:r>
              <a:rPr lang="en-US" sz="1800" dirty="0" smtClean="0"/>
              <a:t>Contact your SME</a:t>
            </a:r>
            <a:endParaRPr lang="en-US" sz="2000" b="1" dirty="0" smtClean="0"/>
          </a:p>
          <a:p>
            <a:pPr marL="0" indent="0">
              <a:spcAft>
                <a:spcPts val="600"/>
              </a:spcAft>
              <a:buNone/>
            </a:pPr>
            <a:r>
              <a:rPr lang="en-US" sz="2000" b="1" dirty="0" smtClean="0"/>
              <a:t>What to do if you think something may be a bug:</a:t>
            </a:r>
          </a:p>
          <a:p>
            <a:pPr>
              <a:spcAft>
                <a:spcPts val="600"/>
              </a:spcAft>
            </a:pPr>
            <a:r>
              <a:rPr lang="en-US" sz="1800" dirty="0" smtClean="0"/>
              <a:t>Obtain screenshots, error messages and message error logs</a:t>
            </a:r>
          </a:p>
          <a:p>
            <a:pPr>
              <a:spcAft>
                <a:spcPts val="600"/>
              </a:spcAft>
            </a:pPr>
            <a:r>
              <a:rPr lang="en-US" sz="1800" dirty="0" smtClean="0"/>
              <a:t>Submit a PSR to the </a:t>
            </a:r>
            <a:r>
              <a:rPr lang="en-US" sz="1800" dirty="0" err="1" smtClean="0"/>
              <a:t>PACSES</a:t>
            </a:r>
            <a:r>
              <a:rPr lang="en-US" sz="1800" dirty="0" smtClean="0"/>
              <a:t> Help Desk</a:t>
            </a:r>
          </a:p>
          <a:p>
            <a:endParaRPr lang="en-US" dirty="0" smtClean="0"/>
          </a:p>
          <a:p>
            <a:pPr lvl="1"/>
            <a:endParaRPr lang="en-US" dirty="0"/>
          </a:p>
        </p:txBody>
      </p:sp>
      <p:pic>
        <p:nvPicPr>
          <p:cNvPr id="5" name="Picture 4" descr="Honey Bee Flying · Free vector graphic on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20951">
            <a:off x="7530943" y="1717019"/>
            <a:ext cx="946573" cy="990600"/>
          </a:xfrm>
          <a:prstGeom prst="rect">
            <a:avLst/>
          </a:prstGeom>
        </p:spPr>
      </p:pic>
      <p:pic>
        <p:nvPicPr>
          <p:cNvPr id="8" name="Picture 7" descr="Honey Bee Flying · Free vector graphic on Pixaba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113677" flipH="1">
            <a:off x="6450973" y="3732322"/>
            <a:ext cx="935333" cy="978837"/>
          </a:xfrm>
          <a:prstGeom prst="rect">
            <a:avLst/>
          </a:prstGeom>
        </p:spPr>
      </p:pic>
    </p:spTree>
    <p:extLst>
      <p:ext uri="{BB962C8B-B14F-4D97-AF65-F5344CB8AC3E}">
        <p14:creationId xmlns:p14="http://schemas.microsoft.com/office/powerpoint/2010/main" val="2416140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724650" y="5410200"/>
            <a:ext cx="2095500" cy="714375"/>
          </a:xfrm>
          <a:prstGeom prst="rect">
            <a:avLst/>
          </a:prstGeom>
        </p:spPr>
      </p:pic>
      <p:sp>
        <p:nvSpPr>
          <p:cNvPr id="4" name="Title 3"/>
          <p:cNvSpPr>
            <a:spLocks noGrp="1"/>
          </p:cNvSpPr>
          <p:nvPr>
            <p:ph type="title"/>
          </p:nvPr>
        </p:nvSpPr>
        <p:spPr/>
        <p:txBody>
          <a:bodyPr/>
          <a:lstStyle/>
          <a:p>
            <a:r>
              <a:rPr lang="en-US" dirty="0"/>
              <a:t>Is it a bug</a:t>
            </a:r>
            <a:r>
              <a:rPr lang="en-US" dirty="0" smtClean="0"/>
              <a:t>?  (continued)</a:t>
            </a:r>
            <a:endParaRPr lang="en-US" dirty="0"/>
          </a:p>
        </p:txBody>
      </p:sp>
      <p:sp>
        <p:nvSpPr>
          <p:cNvPr id="5" name="Text Placeholder 4"/>
          <p:cNvSpPr>
            <a:spLocks noGrp="1"/>
          </p:cNvSpPr>
          <p:nvPr>
            <p:ph type="body" sz="quarter" idx="13"/>
          </p:nvPr>
        </p:nvSpPr>
        <p:spPr/>
        <p:txBody>
          <a:bodyPr/>
          <a:lstStyle/>
          <a:p>
            <a:pPr marL="0" indent="0">
              <a:spcAft>
                <a:spcPts val="600"/>
              </a:spcAft>
              <a:buNone/>
            </a:pPr>
            <a:r>
              <a:rPr lang="en-US" sz="2000" b="1" dirty="0" smtClean="0"/>
              <a:t>Tips: </a:t>
            </a:r>
          </a:p>
          <a:p>
            <a:pPr>
              <a:spcAft>
                <a:spcPts val="600"/>
              </a:spcAft>
            </a:pPr>
            <a:r>
              <a:rPr lang="en-US" sz="1800" dirty="0" smtClean="0"/>
              <a:t>Screenshots</a:t>
            </a:r>
          </a:p>
          <a:p>
            <a:pPr lvl="1">
              <a:spcAft>
                <a:spcPts val="600"/>
              </a:spcAft>
            </a:pPr>
            <a:r>
              <a:rPr lang="en-US" sz="1600" dirty="0" smtClean="0"/>
              <a:t>Please include the entire application screen</a:t>
            </a:r>
          </a:p>
          <a:p>
            <a:pPr lvl="2">
              <a:spcAft>
                <a:spcPts val="600"/>
              </a:spcAft>
            </a:pPr>
            <a:r>
              <a:rPr lang="en-US" sz="1400" dirty="0" err="1" smtClean="0"/>
              <a:t>Alt+PrtScn</a:t>
            </a:r>
            <a:r>
              <a:rPr lang="en-US" sz="1400" dirty="0" smtClean="0"/>
              <a:t> and then </a:t>
            </a:r>
            <a:r>
              <a:rPr lang="en-US" sz="1400" dirty="0" err="1" smtClean="0"/>
              <a:t>Ctrl+V</a:t>
            </a:r>
            <a:endParaRPr lang="en-US" sz="1400" dirty="0" smtClean="0"/>
          </a:p>
          <a:p>
            <a:pPr lvl="2">
              <a:spcAft>
                <a:spcPts val="600"/>
              </a:spcAft>
            </a:pPr>
            <a:r>
              <a:rPr lang="en-US" sz="1400" dirty="0" smtClean="0"/>
              <a:t>Snipping Tool</a:t>
            </a:r>
          </a:p>
          <a:p>
            <a:pPr lvl="1">
              <a:spcAft>
                <a:spcPts val="600"/>
              </a:spcAft>
            </a:pPr>
            <a:r>
              <a:rPr lang="en-US" sz="1600" dirty="0" smtClean="0"/>
              <a:t>Error Messages</a:t>
            </a:r>
            <a:r>
              <a:rPr lang="en-US" sz="1600" dirty="0" smtClean="0">
                <a:solidFill>
                  <a:srgbClr val="FF0000"/>
                </a:solidFill>
              </a:rPr>
              <a:t>!!!</a:t>
            </a:r>
          </a:p>
          <a:p>
            <a:pPr lvl="2">
              <a:spcAft>
                <a:spcPts val="600"/>
              </a:spcAft>
            </a:pPr>
            <a:r>
              <a:rPr lang="en-US" sz="1400" dirty="0" smtClean="0"/>
              <a:t>Ensure that the entire error message is displayed in the screenshot</a:t>
            </a:r>
          </a:p>
          <a:p>
            <a:pPr lvl="3">
              <a:spcAft>
                <a:spcPts val="600"/>
              </a:spcAft>
            </a:pPr>
            <a:r>
              <a:rPr lang="en-US" sz="1200" dirty="0" smtClean="0"/>
              <a:t>Hover over red exclamation point</a:t>
            </a:r>
          </a:p>
          <a:p>
            <a:pPr marL="1371600" lvl="3" indent="0">
              <a:spcAft>
                <a:spcPts val="600"/>
              </a:spcAft>
              <a:buNone/>
            </a:pPr>
            <a:endParaRPr lang="en-US" sz="1400" dirty="0" smtClean="0"/>
          </a:p>
          <a:p>
            <a:pPr marL="1371600" lvl="3" indent="0">
              <a:spcAft>
                <a:spcPts val="600"/>
              </a:spcAft>
              <a:buNone/>
            </a:pPr>
            <a:endParaRPr lang="en-US" sz="1400" dirty="0" smtClean="0"/>
          </a:p>
          <a:p>
            <a:pPr lvl="3">
              <a:spcAft>
                <a:spcPts val="600"/>
              </a:spcAft>
            </a:pPr>
            <a:r>
              <a:rPr lang="en-US" sz="1200" dirty="0" smtClean="0"/>
              <a:t>Click on red exclamation point to get the full message to display in the red banner</a:t>
            </a:r>
          </a:p>
          <a:p>
            <a:pPr lvl="3"/>
            <a:endParaRPr lang="en-US" dirty="0"/>
          </a:p>
          <a:p>
            <a:pPr lvl="3"/>
            <a:endParaRPr lang="en-US" dirty="0" smtClean="0"/>
          </a:p>
          <a:p>
            <a:pPr marL="1371600" lvl="3" indent="0">
              <a:buNone/>
            </a:pPr>
            <a:endParaRPr lang="en-US" dirty="0" smtClean="0"/>
          </a:p>
        </p:txBody>
      </p:sp>
      <p:pic>
        <p:nvPicPr>
          <p:cNvPr id="6" name="Picture 5"/>
          <p:cNvPicPr>
            <a:picLocks noChangeAspect="1"/>
          </p:cNvPicPr>
          <p:nvPr/>
        </p:nvPicPr>
        <p:blipFill>
          <a:blip r:embed="rId4"/>
          <a:stretch>
            <a:fillRect/>
          </a:stretch>
        </p:blipFill>
        <p:spPr>
          <a:xfrm>
            <a:off x="2209800" y="4038600"/>
            <a:ext cx="2667000" cy="562429"/>
          </a:xfrm>
          <a:prstGeom prst="rect">
            <a:avLst/>
          </a:prstGeom>
          <a:ln w="3175">
            <a:solidFill>
              <a:schemeClr val="tx1"/>
            </a:solidFill>
          </a:ln>
        </p:spPr>
      </p:pic>
      <p:pic>
        <p:nvPicPr>
          <p:cNvPr id="8" name="Picture 7"/>
          <p:cNvPicPr>
            <a:picLocks noChangeAspect="1"/>
          </p:cNvPicPr>
          <p:nvPr/>
        </p:nvPicPr>
        <p:blipFill>
          <a:blip r:embed="rId5"/>
          <a:stretch>
            <a:fillRect/>
          </a:stretch>
        </p:blipFill>
        <p:spPr>
          <a:xfrm>
            <a:off x="2209800" y="5029200"/>
            <a:ext cx="3581400" cy="583924"/>
          </a:xfrm>
          <a:prstGeom prst="rect">
            <a:avLst/>
          </a:prstGeom>
          <a:ln w="3175">
            <a:solidFill>
              <a:schemeClr val="tx1"/>
            </a:solidFill>
          </a:ln>
        </p:spPr>
      </p:pic>
    </p:spTree>
    <p:extLst>
      <p:ext uri="{BB962C8B-B14F-4D97-AF65-F5344CB8AC3E}">
        <p14:creationId xmlns:p14="http://schemas.microsoft.com/office/powerpoint/2010/main" val="3481107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DHS PowerPoint Template 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9D38D8A70F0546B987305AB741F938" ma:contentTypeVersion="1" ma:contentTypeDescription="Create a new document." ma:contentTypeScope="" ma:versionID="51dbfabcdaba7aa4eaa8dcf4483513bd">
  <xsd:schema xmlns:xsd="http://www.w3.org/2001/XMLSchema" xmlns:xs="http://www.w3.org/2001/XMLSchema" xmlns:p="http://schemas.microsoft.com/office/2006/metadata/properties" targetNamespace="http://schemas.microsoft.com/office/2006/metadata/properties" ma:root="true" ma:fieldsID="3ba866edb3440170ea5b4b6fa8cc9c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8"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1B69AA-C8D9-4DED-A402-C20721D3ACB7}">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873E7B4C-1FE8-4A98-88D7-949660DB9069}">
  <ds:schemaRefs>
    <ds:schemaRef ds:uri="http://schemas.microsoft.com/office/2006/metadata/longProperties"/>
  </ds:schemaRefs>
</ds:datastoreItem>
</file>

<file path=customXml/itemProps3.xml><?xml version="1.0" encoding="utf-8"?>
<ds:datastoreItem xmlns:ds="http://schemas.openxmlformats.org/officeDocument/2006/customXml" ds:itemID="{A0D88BF7-C854-4D47-BEA5-5A794C9C0F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17079</TotalTime>
  <Words>1609</Words>
  <Application>Microsoft Office PowerPoint</Application>
  <PresentationFormat>On-screen Show (4:3)</PresentationFormat>
  <Paragraphs>231</Paragraphs>
  <Slides>24</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ＭＳ Ｐゴシック</vt:lpstr>
      <vt:lpstr>Arial</vt:lpstr>
      <vt:lpstr>Calibri</vt:lpstr>
      <vt:lpstr>Courier New</vt:lpstr>
      <vt:lpstr>Verdana</vt:lpstr>
      <vt:lpstr>DHS PowerPoint Template 2</vt:lpstr>
      <vt:lpstr>  The Secret Life of SMEs  </vt:lpstr>
      <vt:lpstr>What is a SME?</vt:lpstr>
      <vt:lpstr>Call SME, Maybe?</vt:lpstr>
      <vt:lpstr>Hello, is it SME you’re looking for?</vt:lpstr>
      <vt:lpstr> </vt:lpstr>
      <vt:lpstr>Examples of Other Resources</vt:lpstr>
      <vt:lpstr>Help!?</vt:lpstr>
      <vt:lpstr>Is it a bug?</vt:lpstr>
      <vt:lpstr>Is it a bug?  (continued)</vt:lpstr>
      <vt:lpstr>Is it a bug?  (continued)</vt:lpstr>
      <vt:lpstr>Errors Combining Members</vt:lpstr>
      <vt:lpstr>Errors Combining Members (continued)</vt:lpstr>
      <vt:lpstr>Errors Combining Members (continued)</vt:lpstr>
      <vt:lpstr>Intergovernmental Agency Address Updates</vt:lpstr>
      <vt:lpstr>Intergovernmental Agency Address Updates (continued)</vt:lpstr>
      <vt:lpstr>To DPSR, or not to DPSR?</vt:lpstr>
      <vt:lpstr>To DPSR, or not to DPSR? (continued)</vt:lpstr>
      <vt:lpstr>Agency Case Setup</vt:lpstr>
      <vt:lpstr>Agency Case Setup (continued)</vt:lpstr>
      <vt:lpstr>PSR Status Requests</vt:lpstr>
      <vt:lpstr>Questions???</vt:lpstr>
      <vt:lpstr>Resources</vt:lpstr>
      <vt:lpstr>Documents Referenced</vt:lpstr>
      <vt:lpstr>Contact Information</vt:lpstr>
    </vt:vector>
  </TitlesOfParts>
  <Company>Governors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Tem-DHS PowerPoint Presentations</dc:title>
  <dc:creator>Robert Eismann</dc:creator>
  <dc:description>To be used when the client (DHS) asks Deloitte to create a PowerPoint presentation on their behalf.  Copyright not applicable as this is a D HS template, not a Deloitte template.  A separate template is available for CAPS PID PowerPoint files.</dc:description>
  <cp:lastModifiedBy>Bare, Kelly</cp:lastModifiedBy>
  <cp:revision>371</cp:revision>
  <cp:lastPrinted>2018-04-23T12:50:55Z</cp:lastPrinted>
  <dcterms:created xsi:type="dcterms:W3CDTF">2009-10-09T13:17:31Z</dcterms:created>
  <dcterms:modified xsi:type="dcterms:W3CDTF">2022-05-16T19:52:23Z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escription0">
    <vt:lpwstr>To be used when the client (DPW) asks Deloitte to create a PowerPoint presentation on their behalf.  Copyright not applicable as this is a DPW template, not a Deloitte template.</vt:lpwstr>
  </property>
  <property fmtid="{D5CDD505-2E9C-101B-9397-08002B2CF9AE}" pid="3" name="ContentType">
    <vt:lpwstr>Document</vt:lpwstr>
  </property>
</Properties>
</file>